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62" r:id="rId3"/>
    <p:sldId id="263" r:id="rId4"/>
    <p:sldId id="259" r:id="rId5"/>
  </p:sldIdLst>
  <p:sldSz cx="6858000" cy="9144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4660"/>
  </p:normalViewPr>
  <p:slideViewPr>
    <p:cSldViewPr snapToGrid="0">
      <p:cViewPr varScale="1">
        <p:scale>
          <a:sx n="98" d="100"/>
          <a:sy n="98" d="100"/>
        </p:scale>
        <p:origin x="25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21655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293409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4133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290771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9B5B3-6840-4DE5-B213-C484C6DB2FA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113575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9B5B3-6840-4DE5-B213-C484C6DB2FA3}"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8905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9B5B3-6840-4DE5-B213-C484C6DB2FA3}"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2455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9B5B3-6840-4DE5-B213-C484C6DB2FA3}"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170625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9B5B3-6840-4DE5-B213-C484C6DB2FA3}"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167422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9B5B3-6840-4DE5-B213-C484C6DB2FA3}"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19888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9B5B3-6840-4DE5-B213-C484C6DB2FA3}"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a:p>
        </p:txBody>
      </p:sp>
    </p:spTree>
    <p:extLst>
      <p:ext uri="{BB962C8B-B14F-4D97-AF65-F5344CB8AC3E}">
        <p14:creationId xmlns:p14="http://schemas.microsoft.com/office/powerpoint/2010/main" val="373428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B29B5B3-6840-4DE5-B213-C484C6DB2FA3}" type="datetimeFigureOut">
              <a:rPr lang="en-US" smtClean="0"/>
              <a:t>10/4/2023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4F1DEE4-12FC-4AF4-AA23-1BC1F37BBC6D}" type="slidenum">
              <a:rPr lang="en-US" smtClean="0"/>
              <a:t>‹#›</a:t>
            </a:fld>
            <a:endParaRPr lang="en-US"/>
          </a:p>
        </p:txBody>
      </p:sp>
    </p:spTree>
    <p:extLst>
      <p:ext uri="{BB962C8B-B14F-4D97-AF65-F5344CB8AC3E}">
        <p14:creationId xmlns:p14="http://schemas.microsoft.com/office/powerpoint/2010/main" val="4096874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lnks.gd/l/eyJhbGciOiJIUzI1NiJ9.eyJidWxsZXRpbl9saW5rX2lkIjoxMDMsInVyaSI6ImJwMjpjbGljayIsInVybCI6Imh0dHBzOi8vd3d3Lmxha2Vjb3VudHlpbC5nb3YvRG9jdW1lbnRDZW50ZXIvVmlldy82NTc5Ny9PY3RvYmVyLS0tTW9udGhseS1DYWxlbmRhci1QREYiLCJidWxsZXRpbl9pZCI6IjIwMjMwOTI1LjgzMDg5MzYxIn0.AefIQibXPApzbtbDakufUhyK-12PQXX09YdcdVF0eVM/s/747210302/br/226762485763-l" TargetMode="External"/><Relationship Id="rId13" Type="http://schemas.openxmlformats.org/officeDocument/2006/relationships/hyperlink" Target="https://lnks.gd/l/eyJhbGciOiJIUzI1NiJ9.eyJidWxsZXRpbl9saW5rX2lkIjoxMDksInVyaSI6ImJwMjpjbGljayIsInVybCI6Imh0dHBzOi8vd3d3Lmxha2Vjb3VudHlpbC5nb3YvQ2FsZW5kYXIuYXNweD9FSUQ9MTExODYmbW9udGg9MTAmeWVhcj0yMDIzJmRheT0xNCZjYWxUeXBlPTAiLCJidWxsZXRpbl9pZCI6IjIwMjMwOTI1LjgzMDg5MzYxIn0.-pUcIYRXwEBeJJqlC7eG-rkaBNBIF9iXAJ0e-Ou9OxY/s/747210302/br/226762485763-l"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hyperlink" Target="https://lnks.gd/l/eyJhbGciOiJIUzI1NiJ9.eyJidWxsZXRpbl9saW5rX2lkIjoxMDgsInVyaSI6ImJwMjpjbGljayIsInVybCI6Imh0dHBzOi8vd3d3Lmxha2Vjb3VudHlpbC5nb3YvRG9jdW1lbnRDZW50ZXIvVmlldy82MzE3Ny9DTEMtTWFudWZhY3R1cmluZy1Nb250aC1PcGVuLUhvdXNlLVBERiIsImJ1bGxldGluX2lkIjoiMjAyMzA5MjUuODMwODkzNjEifQ.54pKR1CnyIgM1X6mBbkz1IijngBNhlcXcaTHV4LjF8A/s/747210302/br/226762485763-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s://lnks.gd/l/eyJhbGciOiJIUzI1NiJ9.eyJidWxsZXRpbl9saW5rX2lkIjoxMDYsInVyaSI6ImJwMjpjbGljayIsInVybCI6Imh0dHBzOi8vd3d3LmNsY2lsbGlub2lzLmVkdS9ldmVudHMvbWFudWZhY3R1cmluZyIsImJ1bGxldGluX2lkIjoiMjAyMzA5MjUuODMwODkzNjEifQ._iWbTcONrfgQFy3L9IotxQShOBlXoIl_AaOTO0q5fQc/s/747210302/br/226762485763-l" TargetMode="External"/><Relationship Id="rId5" Type="http://schemas.openxmlformats.org/officeDocument/2006/relationships/image" Target="../media/image4.jpeg"/><Relationship Id="rId10" Type="http://schemas.openxmlformats.org/officeDocument/2006/relationships/hyperlink" Target="https://lnks.gd/l/eyJhbGciOiJIUzI1NiJ9.eyJidWxsZXRpbl9saW5rX2lkIjoxMDUsInVyaSI6ImJwMjpjbGljayIsInVybCI6Imh0dHBzOi8vd3d3Lmxha2Vjb3VudHlpbC5nb3YvQWRtaW4vRG9jdW1lbnRDZW50ZXIvRG9jdW1lbnQvVmlldy82MzIwNy9ITEMyMDIzX0xvZ29GbHllciIsImJ1bGxldGluX2lkIjoiMjAyMzA5MjUuODMwODkzNjEifQ.euvz2ryCKLFl0cYJkiA6ryJ9uHv0XjhnMoHSMnxw2hA/s/747210302/br/226762485763-l" TargetMode="External"/><Relationship Id="rId4" Type="http://schemas.openxmlformats.org/officeDocument/2006/relationships/image" Target="../media/image3.jpg"/><Relationship Id="rId9" Type="http://schemas.openxmlformats.org/officeDocument/2006/relationships/hyperlink" Target="https://lnks.gd/l/eyJhbGciOiJIUzI1NiJ9.eyJidWxsZXRpbl9saW5rX2lkIjoxMDQsInVyaSI6ImJwMjpjbGljayIsInVybCI6Imh0dHBzOi8vbGFrZWNvdW50eWNhcmVlcnMuY29tL2hpcmUtbGFrZS1jb3VudHktam9iLWZhaXItY2FuZGlkYXRlcy8iLCJidWxsZXRpbl9pZCI6IjIwMjMwOTI1LjgzMDg5MzYxIn0.1IgtTlHf-xmxFK3aD7EDRuHZkX_cq0cgVqO4gd_C-mA/s/747210302/br/226762485763-l" TargetMode="External"/><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lnks.gd/l/eyJhbGciOiJIUzI1NiJ9.eyJidWxsZXRpbl9saW5rX2lkIjoxMTUsInVyaSI6ImJwMjpjbGljayIsInVybCI6Imh0dHBzOi8vd3d3Lmxha2Vjb3VudHlpbC5nb3YvQ2FsZW5kYXIuYXNweD9FSUQ9MTExMTMmbW9udGg9MTAmeWVhcj0yMDIzJmRheT03JmNhbFR5cGU9MCIsImJ1bGxldGluX2lkIjoiMjAyMzA5MjUuODMwODkzNjEifQ.TWXqqKcQLAvu9TBdXLp0pnYBPaBVA9neZhIsxWu_cDk/s/747210302/br/226762485763-l" TargetMode="External"/><Relationship Id="rId3" Type="http://schemas.openxmlformats.org/officeDocument/2006/relationships/hyperlink" Target="https://lnks.gd/l/eyJhbGciOiJIUzI1NiJ9.eyJidWxsZXRpbl9saW5rX2lkIjoxMTEsInVyaSI6ImJwMjpjbGljayIsInVybCI6Imh0dHBzOi8vd3d3Lmxha2Vjb3VudHlpbC5nb3YvRm9ybUNlbnRlci9Kb2ItQ2VudGVyLTYvV29yay1FYXJuLWFuZC1MZWFybi1XRUwtQmF4dGVyLUNyZWRpdC1Vbi00NTIiLCJidWxsZXRpbl9pZCI6IjIwMjMwOTI1LjgzMDg5MzYxIn0.5SeANMHVGPQk6ENEzDcLoZfFqetpXHKyO1Uuxs_HV0w/s/747210302/br/226762485763-l" TargetMode="External"/><Relationship Id="rId7" Type="http://schemas.openxmlformats.org/officeDocument/2006/relationships/hyperlink" Target="https://lnks.gd/l/eyJhbGciOiJIUzI1NiJ9.eyJidWxsZXRpbl9saW5rX2lkIjoxMTQsInVyaSI6ImJwMjpjbGljayIsInVybCI6Imh0dHBzOi8vd3d3Lmxha2Vjb3VudHlpbC5nb3YvQ2FsZW5kYXIuYXNweD9FSUQ9MTExMTImbW9udGg9MTAmeWVhcj0yMDIzJmRheT03JmNhbFR5cGU9MCIsImJ1bGxldGluX2lkIjoiMjAyMzA5MjUuODMwODkzNjEifQ.n_8cva-Tn0H00qbUi34430pKVRNdd8cfVfa9qw_XD1s/s/747210302/br/226762485763-l" TargetMode="External"/><Relationship Id="rId2" Type="http://schemas.openxmlformats.org/officeDocument/2006/relationships/hyperlink" Target="https://lnks.gd/l/eyJhbGciOiJIUzI1NiJ9.eyJidWxsZXRpbl9saW5rX2lkIjoxMTAsInVyaSI6ImJwMjpjbGljayIsInVybCI6Imh0dHBzOi8vd3d3Lmxha2Vjb3VudHlpbC5nb3YvRG9jdW1lbnRDZW50ZXIvVmlldy82MzMyMS9aaW9uLUJlbnRvbi1Kb2ItU2Vla2VyLUZseWVyLVBERiIsImJ1bGxldGluX2lkIjoiMjAyMzA5MjUuODMwODkzNjEifQ.0Jdn8tOx676F97zmr-ncYalbbx5rX9hOySsCUUlbwGo/s/747210302/br/226762485763-l" TargetMode="External"/><Relationship Id="rId1" Type="http://schemas.openxmlformats.org/officeDocument/2006/relationships/slideLayout" Target="../slideLayouts/slideLayout7.xml"/><Relationship Id="rId6" Type="http://schemas.openxmlformats.org/officeDocument/2006/relationships/hyperlink" Target="https://lnks.gd/l/eyJhbGciOiJIUzI1NiJ9.eyJidWxsZXRpbl9saW5rX2lkIjoxMTMsInVyaSI6ImJwMjpjbGljayIsInVybCI6Imh0dHBzOi8vd3d3Lmxha2Vjb3VudHlpbC5nb3YvQ2FsZW5kYXIuYXNweD9FSUQ9MTExNDMmbW9udGg9MTAmeWVhcj0yMDIzJmRheT03JmNhbFR5cGU9MCIsImJ1bGxldGluX2lkIjoiMjAyMzA5MjUuODMwODkzNjEifQ.R0PETYZs2oonTZPxZBQjPIFAL3ObQs_4qhSZ_S9iDGs/s/747210302/br/226762485763-l" TargetMode="External"/><Relationship Id="rId5" Type="http://schemas.openxmlformats.org/officeDocument/2006/relationships/image" Target="../media/image8.jpeg"/><Relationship Id="rId4" Type="http://schemas.openxmlformats.org/officeDocument/2006/relationships/hyperlink" Target="https://lnks.gd/l/eyJhbGciOiJIUzI1NiJ9.eyJidWxsZXRpbl9saW5rX2lkIjoxMTIsInVyaSI6ImJwMjpjbGljayIsInVybCI6Imh0dHBzOi8vd3d3Lmxha2Vjb3VudHlpbC5nb3YvRG9jdW1lbnRDZW50ZXIvVmlldy81ODExOC9XRUwtUHJvZ3JhbV9CYXh0ZXItQ3JlZGl0LVVuaW9uLUZseWVyLVBERiIsImJ1bGxldGluX2lkIjoiMjAyMzA5MjUuODMwODkzNjEifQ.X0ySYFVyyWfGP1uD5Kmh8cJYO6LqiLGiCPbSwXhFrLA/s/747210302/br/226762485763-l" TargetMode="External"/><Relationship Id="rId9" Type="http://schemas.openxmlformats.org/officeDocument/2006/relationships/hyperlink" Target="https://lnks.gd/l/eyJhbGciOiJIUzI1NiJ9.eyJidWxsZXRpbl9saW5rX2lkIjoxMTYsInVyaSI6ImJwMjpjbGljayIsInVybCI6Imh0dHBzOi8vd3d3Lmxha2Vjb3VudHlpbC5nb3YvQ2FsZW5kYXIuYXNweD9FSUQ9MTExMTQmbW9udGg9MTAmeWVhcj0yMDIzJmRheT03JmNhbFR5cGU9MCIsImJ1bGxldGluX2lkIjoiMjAyMzA5MjUuODMwODkzNjEifQ.RyFE9avabH5jQW1_tQrFbZlXph2RaqN5y2ca94z2JzY/s/747210302/br/226762485763-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bing.com/ck/a?!&amp;&amp;p=20b50470501e0093JmltdHM9MTY5NTk0NTYwMCZpZ3VpZD0wZWJhNzA5ZS0yNzEzLTY2Y2MtM2M3Mi02MzE2MjY3MTY3ZjcmaW5zaWQ9NTY2MA&amp;ptn=3&amp;hsh=3&amp;fclid=0eba709e-2713-66cc-3c72-6316267167f7&amp;psq=what+is+halloween&amp;u=a1aHR0cHM6Ly93d3cuaGlzdG9yeS5jb20vdG9waWNzL2hhbGxvd2Vlbi9oaXN0b3J5LW9mLWhhbGxvd2VlbiNIaXN0b3J5IG9mIFRyaWNrLU9yLVRyZWF0aW5n&amp;ntb=1" TargetMode="External"/><Relationship Id="rId3" Type="http://schemas.openxmlformats.org/officeDocument/2006/relationships/hyperlink" Target="mailto:rgrant@lakecountyil.gov" TargetMode="External"/><Relationship Id="rId7" Type="http://schemas.openxmlformats.org/officeDocument/2006/relationships/hyperlink" Target="https://www.almanac.com/indigenous-peoples-day" TargetMode="External"/><Relationship Id="rId12" Type="http://schemas.openxmlformats.org/officeDocument/2006/relationships/hyperlink" Target="https://lnks.gd/l/eyJhbGciOiJIUzI1NiJ9.eyJidWxsZXRpbl9saW5rX2lkIjoxMTcsInVyaSI6ImJwMjpjbGljayIsInVybCI6Imh0dHBzOi8vd3d3Lmxha2Vjb3VudHlpbC5nb3YvQWRtaW4vRG9jdW1lbnRDZW50ZXIvRG9jdW1lbnQvVmlldy82NTc5OC9Kb2ItQ2VudGVyLW9uLXRoZS1Nb3ZlLU9jdC0tRGVjLVBERiIsImJ1bGxldGluX2lkIjoiMjAyMzA5MjUuODMwODkzNjEifQ.6YAgm8bjeaL6bdC1CVaQDE7BsIAJBE_DcH_tF0PspKI/s/747210302/br/226762485763-l" TargetMode="External"/><Relationship Id="rId2" Type="http://schemas.openxmlformats.org/officeDocument/2006/relationships/hyperlink" Target="https://www.lakecountyil.gov/393/Calendars" TargetMode="Externa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2.png"/><Relationship Id="rId5" Type="http://schemas.openxmlformats.org/officeDocument/2006/relationships/hyperlink" Target="https://lnks.gd/l/eyJhbGciOiJIUzI1NiJ9.eyJidWxsZXRpbl9saW5rX2lkIjoxMTksInVyaSI6ImJwMjpjbGljayIsInVybCI6Imh0dHBzOi8vZ2NjMDIuc2FmZWxpbmtzLnByb3RlY3Rpb24ub3V0bG9vay5jb20vP3VybD1odHRwcyUzQSUyRiUyRmJpdC5seSUyRjNFVWpyNnAmZGF0YT0wNSU3QzAxJTdDUkdyYW50JTQwbGFrZWNvdW50eWlsLmdvdiU3QzZlNDIxNTRmMWQ2YjQ3MmI3NzY4MDhkYTU1NTczNWE0JTdDZGQ1MzZjZjU5MmZkNDJmZmE3NTRlOTg2NjZjYjdhOTYlN0MwJTdDMCU3QzYzNzkxNjEzMDMwMDEzNDY0NyU3Q1Vua25vd24lN0NUV0ZwYkdac2IzZDhleUpXSWpvaU1DNHdMakF3TURBaUxDSlFJam9pVjJsdU16SWlMQ0pCVGlJNklrMWhhV3dpTENKWFZDSTZNbjAlM0QlN0MzMDAwJTdDJTdDJTdDJnNkYXRhPU0zUXBONG44QWliU2lXRUdJSW4xbVJrUUJ6aUptdEIlMkJJeUtiMWxrTXZsQSUzRCZyZXNlcnZlZD0wIiwiYnVsbGV0aW5faWQiOiIyMDIzMDkyNS44MzA4OTM2MSJ9.ylwGkQKtE-ODPAeDbVPX-Hjp9OgGD664MZDesu6aJ-A/s/747210302/br/226762485763-l" TargetMode="External"/><Relationship Id="rId10" Type="http://schemas.openxmlformats.org/officeDocument/2006/relationships/image" Target="../media/image11.jpeg"/><Relationship Id="rId4" Type="http://schemas.openxmlformats.org/officeDocument/2006/relationships/hyperlink" Target="https://lnks.gd/l/eyJhbGciOiJIUzI1NiJ9.eyJidWxsZXRpbl9saW5rX2lkIjoxMTgsInVyaSI6ImJwMjpjbGljayIsInVybCI6Imh0dHBzOi8vZ2NjMDIuc2FmZWxpbmtzLnByb3RlY3Rpb24ub3V0bG9vay5jb20vP3VybD1odHRwcyUzQSUyRiUyRmJpdC5seSUyRjNFVWpyNnAmZGF0YT0wNSU3QzAxJTdDUkdyYW50JTQwbGFrZWNvdW50eWlsLmdvdiU3QzZlNDIxNTRmMWQ2YjQ3MmI3NzY4MDhkYTU1NTczNWE0JTdDZGQ1MzZjZjU5MmZkNDJmZmE3NTRlOTg2NjZjYjdhOTYlN0MwJTdDMCU3QzYzNzkxNjEzMDMwMDEzNDY0NyU3Q1Vua25vd24lN0NUV0ZwYkdac2IzZDhleUpXSWpvaU1DNHdMakF3TURBaUxDSlFJam9pVjJsdU16SWlMQ0pCVGlJNklrMWhhV3dpTENKWFZDSTZNbjAlM0QlN0MzMDAwJTdDJTdDJTdDJnNkYXRhPU0zUXBONG44QWliU2lXRUdJSW4xbVJrUUJ6aUptdEIlMkJJeUtiMWxrTXZsQSUzRCZyZXNlcnZlZD0wIiwiYnVsbGV0aW5faWQiOiIyMDIzMDkyNS44MzA4OTM2MSJ9.-QH9pIn6R91TUaAbFli96kaNKjU3ynYi0pu-H2DmJLE/s/747210302/br/226762485763-l" TargetMode="External"/><Relationship Id="rId9" Type="http://schemas.openxmlformats.org/officeDocument/2006/relationships/hyperlink" Target="https://www.bing.com/ck/a?!&amp;&amp;p=244a9826f079032aJmltdHM9MTY5NTk0NTYwMCZpZ3VpZD0wZWJhNzA5ZS0yNzEzLTY2Y2MtM2M3Mi02MzE2MjY3MTY3ZjcmaW5zaWQ9NTY4Ng&amp;ptn=3&amp;hsh=3&amp;fclid=0eba709e-2713-66cc-3c72-6316267167f7&amp;psq=what+is+halloween&amp;u=a1aHR0cHM6Ly93d3cuaGlzdG9yeS5jb20vdG9waWNzL2hhbGxvd2Vlbi9oaXN0b3J5LW9mLWhhbGxvd2VlbiNIaXN0b3J5IG9mIFRyaWNrLU9yLVRyZWF0aW5n&amp;nt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2.png">
            <a:extLst>
              <a:ext uri="{FF2B5EF4-FFF2-40B4-BE49-F238E27FC236}">
                <a16:creationId xmlns:a16="http://schemas.microsoft.com/office/drawing/2014/main" id="{C43864C5-E772-49B0-A526-E8094DA8AE95}"/>
              </a:ext>
            </a:extLst>
          </p:cNvPr>
          <p:cNvPicPr/>
          <p:nvPr/>
        </p:nvPicPr>
        <p:blipFill>
          <a:blip r:embed="rId2"/>
          <a:srcRect/>
          <a:stretch>
            <a:fillRect/>
          </a:stretch>
        </p:blipFill>
        <p:spPr>
          <a:xfrm>
            <a:off x="16321" y="966626"/>
            <a:ext cx="6858000" cy="8135566"/>
          </a:xfrm>
          <a:prstGeom prst="rect">
            <a:avLst/>
          </a:prstGeom>
          <a:ln/>
        </p:spPr>
      </p:pic>
      <p:sp>
        <p:nvSpPr>
          <p:cNvPr id="3" name="TextBox 2">
            <a:extLst>
              <a:ext uri="{FF2B5EF4-FFF2-40B4-BE49-F238E27FC236}">
                <a16:creationId xmlns:a16="http://schemas.microsoft.com/office/drawing/2014/main" id="{176D666A-0DEE-4E6C-B057-768F2F3D0190}"/>
              </a:ext>
            </a:extLst>
          </p:cNvPr>
          <p:cNvSpPr txBox="1"/>
          <p:nvPr/>
        </p:nvSpPr>
        <p:spPr>
          <a:xfrm>
            <a:off x="0" y="7034"/>
            <a:ext cx="6858000" cy="1200329"/>
          </a:xfrm>
          <a:prstGeom prst="rect">
            <a:avLst/>
          </a:prstGeom>
          <a:solidFill>
            <a:schemeClr val="bg1"/>
          </a:solidFill>
          <a:ln w="28575">
            <a:solidFill>
              <a:schemeClr val="accent2"/>
            </a:solidFill>
          </a:ln>
        </p:spPr>
        <p:txBody>
          <a:bodyPr wrap="square" rtlCol="0">
            <a:spAutoFit/>
          </a:bodyPr>
          <a:lstStyle/>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79F3DA10-B3D1-49CE-8A1B-FA202406F783}"/>
              </a:ext>
            </a:extLst>
          </p:cNvPr>
          <p:cNvSpPr txBox="1"/>
          <p:nvPr/>
        </p:nvSpPr>
        <p:spPr>
          <a:xfrm>
            <a:off x="940253" y="348552"/>
            <a:ext cx="4698609"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TOWNSHIP HIGH SCHOOL DISTRICT 113</a:t>
            </a:r>
          </a:p>
          <a:p>
            <a:pPr algn="ctr"/>
            <a:r>
              <a:rPr lang="en-US" sz="1600" b="1" dirty="0">
                <a:latin typeface="Times New Roman" panose="02020603050405020304" pitchFamily="18" charset="0"/>
                <a:cs typeface="Times New Roman" panose="02020603050405020304" pitchFamily="18" charset="0"/>
              </a:rPr>
              <a:t>Adult Education Newsletter</a:t>
            </a:r>
          </a:p>
        </p:txBody>
      </p:sp>
      <p:sp>
        <p:nvSpPr>
          <p:cNvPr id="19" name="TextBox 18">
            <a:extLst>
              <a:ext uri="{FF2B5EF4-FFF2-40B4-BE49-F238E27FC236}">
                <a16:creationId xmlns:a16="http://schemas.microsoft.com/office/drawing/2014/main" id="{598AED42-1523-4B3A-8EF6-674E89948BA3}"/>
              </a:ext>
            </a:extLst>
          </p:cNvPr>
          <p:cNvSpPr txBox="1"/>
          <p:nvPr/>
        </p:nvSpPr>
        <p:spPr>
          <a:xfrm>
            <a:off x="2530712" y="841569"/>
            <a:ext cx="134099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October 2023</a:t>
            </a:r>
          </a:p>
        </p:txBody>
      </p:sp>
      <p:cxnSp>
        <p:nvCxnSpPr>
          <p:cNvPr id="21" name="Straight Connector 20">
            <a:extLst>
              <a:ext uri="{FF2B5EF4-FFF2-40B4-BE49-F238E27FC236}">
                <a16:creationId xmlns:a16="http://schemas.microsoft.com/office/drawing/2014/main" id="{EB420ED5-ADF5-4918-9311-2D5F2E845D95}"/>
              </a:ext>
            </a:extLst>
          </p:cNvPr>
          <p:cNvCxnSpPr>
            <a:cxnSpLocks/>
          </p:cNvCxnSpPr>
          <p:nvPr/>
        </p:nvCxnSpPr>
        <p:spPr>
          <a:xfrm>
            <a:off x="7034" y="1207363"/>
            <a:ext cx="31724" cy="7919547"/>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C4960F8B-40C7-1BAB-DE58-49FFC1A4215A}"/>
              </a:ext>
            </a:extLst>
          </p:cNvPr>
          <p:cNvSpPr txBox="1"/>
          <p:nvPr/>
        </p:nvSpPr>
        <p:spPr>
          <a:xfrm>
            <a:off x="38758" y="2017455"/>
            <a:ext cx="6324898" cy="2277547"/>
          </a:xfrm>
          <a:prstGeom prst="rect">
            <a:avLst/>
          </a:prstGeom>
          <a:noFill/>
        </p:spPr>
        <p:txBody>
          <a:bodyPr wrap="square">
            <a:spAutoFit/>
          </a:bodyPr>
          <a:lstStyle/>
          <a:p>
            <a:pPr algn="l"/>
            <a:br>
              <a:rPr lang="en-US" sz="900" b="0" i="0" dirty="0">
                <a:solidFill>
                  <a:srgbClr val="222222"/>
                </a:solidFill>
                <a:effectLst/>
                <a:latin typeface="Arial" panose="020B0604020202020204" pitchFamily="34" charset="0"/>
              </a:rPr>
            </a:br>
            <a:r>
              <a:rPr lang="en-US" sz="900" b="1" i="0" dirty="0">
                <a:solidFill>
                  <a:srgbClr val="222222"/>
                </a:solidFill>
                <a:effectLst/>
                <a:latin typeface="Arial" panose="020B0604020202020204" pitchFamily="34" charset="0"/>
              </a:rPr>
              <a:t>There are a LOT of exciting Job Center events coming up in the next few weeks.  Please participate and share with anyone who would benefit from these events. </a:t>
            </a:r>
          </a:p>
          <a:p>
            <a:pPr algn="l"/>
            <a:endParaRPr lang="en-US" sz="300" b="1" i="0" dirty="0">
              <a:solidFill>
                <a:srgbClr val="222222"/>
              </a:solidFill>
              <a:effectLst/>
              <a:latin typeface="Arial" panose="020B0604020202020204" pitchFamily="34" charset="0"/>
            </a:endParaRPr>
          </a:p>
          <a:p>
            <a:pPr marL="0" algn="l">
              <a:spcBef>
                <a:spcPts val="0"/>
              </a:spcBef>
              <a:buFont typeface="Arial" panose="020B0604020202020204" pitchFamily="34" charset="0"/>
              <a:buChar char="•"/>
            </a:pPr>
            <a:r>
              <a:rPr lang="en-US" sz="900" b="0" i="0" dirty="0">
                <a:solidFill>
                  <a:srgbClr val="222222"/>
                </a:solidFill>
                <a:effectLst/>
                <a:latin typeface="Arial" panose="020B0604020202020204" pitchFamily="34" charset="0"/>
              </a:rPr>
              <a:t>  We’ll be at four sites during the next quarter for Job Center on the Move. </a:t>
            </a:r>
          </a:p>
          <a:p>
            <a:pPr marL="0" algn="l">
              <a:spcBef>
                <a:spcPts val="0"/>
              </a:spcBef>
              <a:buFont typeface="Arial" panose="020B0604020202020204" pitchFamily="34" charset="0"/>
              <a:buChar char="•"/>
            </a:pPr>
            <a:r>
              <a:rPr lang="en-US" sz="900" b="0" i="0" dirty="0">
                <a:solidFill>
                  <a:srgbClr val="222222"/>
                </a:solidFill>
                <a:effectLst/>
                <a:latin typeface="Arial" panose="020B0604020202020204" pitchFamily="34" charset="0"/>
              </a:rPr>
              <a:t>  </a:t>
            </a:r>
            <a:r>
              <a:rPr lang="en-US" sz="900" b="0" i="0" dirty="0">
                <a:solidFill>
                  <a:srgbClr val="FF0000"/>
                </a:solidFill>
                <a:effectLst/>
                <a:latin typeface="Arial" panose="020B0604020202020204" pitchFamily="34" charset="0"/>
              </a:rPr>
              <a:t>The October calendar begins with a new workshop called “Overcoming Barriers” and ends with an  </a:t>
            </a:r>
          </a:p>
          <a:p>
            <a:pPr marL="0" algn="l">
              <a:spcBef>
                <a:spcPts val="0"/>
              </a:spcBef>
              <a:buFont typeface="Arial" panose="020B0604020202020204" pitchFamily="34" charset="0"/>
              <a:buChar char="•"/>
            </a:pPr>
            <a:r>
              <a:rPr lang="en-US" sz="900" dirty="0">
                <a:solidFill>
                  <a:srgbClr val="FF0000"/>
                </a:solidFill>
                <a:latin typeface="Arial" panose="020B0604020202020204" pitchFamily="34" charset="0"/>
              </a:rPr>
              <a:t>  </a:t>
            </a:r>
            <a:r>
              <a:rPr lang="en-US" sz="900" b="0" i="0" dirty="0">
                <a:solidFill>
                  <a:srgbClr val="FF0000"/>
                </a:solidFill>
                <a:effectLst/>
                <a:latin typeface="Arial" panose="020B0604020202020204" pitchFamily="34" charset="0"/>
              </a:rPr>
              <a:t> informational workshop in honor of manufacturing month.</a:t>
            </a:r>
          </a:p>
          <a:p>
            <a:pPr marL="0" algn="l">
              <a:spcBef>
                <a:spcPts val="0"/>
              </a:spcBef>
              <a:buFont typeface="Arial" panose="020B0604020202020204" pitchFamily="34" charset="0"/>
              <a:buChar char="•"/>
            </a:pPr>
            <a:r>
              <a:rPr lang="en-US" sz="900" b="0" i="0" dirty="0">
                <a:solidFill>
                  <a:srgbClr val="222222"/>
                </a:solidFill>
                <a:effectLst/>
                <a:latin typeface="Arial" panose="020B0604020202020204" pitchFamily="34" charset="0"/>
              </a:rPr>
              <a:t>  We have two job fairs coming up.  Hire Lake County takes place</a:t>
            </a:r>
            <a:r>
              <a:rPr lang="en-US" sz="900" b="1" i="0" dirty="0">
                <a:solidFill>
                  <a:srgbClr val="222222"/>
                </a:solidFill>
                <a:effectLst/>
                <a:latin typeface="Arial" panose="020B0604020202020204" pitchFamily="34" charset="0"/>
              </a:rPr>
              <a:t> tomorrow</a:t>
            </a:r>
            <a:r>
              <a:rPr lang="en-US" sz="900" b="0" i="0" dirty="0">
                <a:solidFill>
                  <a:srgbClr val="222222"/>
                </a:solidFill>
                <a:effectLst/>
                <a:latin typeface="Arial" panose="020B0604020202020204" pitchFamily="34" charset="0"/>
              </a:rPr>
              <a:t> in Lincolnshire and will feature </a:t>
            </a:r>
          </a:p>
          <a:p>
            <a:pPr marL="0" algn="l">
              <a:spcBef>
                <a:spcPts val="0"/>
              </a:spcBef>
            </a:pPr>
            <a:r>
              <a:rPr lang="en-US" sz="900" dirty="0">
                <a:solidFill>
                  <a:srgbClr val="222222"/>
                </a:solidFill>
                <a:latin typeface="Arial" panose="020B0604020202020204" pitchFamily="34" charset="0"/>
              </a:rPr>
              <a:t>  </a:t>
            </a:r>
            <a:r>
              <a:rPr lang="en-US" sz="900" b="0" i="0" dirty="0">
                <a:solidFill>
                  <a:srgbClr val="222222"/>
                </a:solidFill>
                <a:effectLst/>
                <a:latin typeface="Arial" panose="020B0604020202020204" pitchFamily="34" charset="0"/>
              </a:rPr>
              <a:t> over 100 employers!  We are also co-hosting a job fair at the Zion-Benton Public Library on October</a:t>
            </a:r>
          </a:p>
          <a:p>
            <a:pPr marL="0" algn="l">
              <a:spcBef>
                <a:spcPts val="0"/>
              </a:spcBef>
            </a:pPr>
            <a:r>
              <a:rPr lang="en-US" sz="900" dirty="0">
                <a:solidFill>
                  <a:srgbClr val="222222"/>
                </a:solidFill>
                <a:latin typeface="Arial" panose="020B0604020202020204" pitchFamily="34" charset="0"/>
              </a:rPr>
              <a:t>   </a:t>
            </a:r>
            <a:r>
              <a:rPr lang="en-US" sz="900" b="0" i="0" dirty="0">
                <a:solidFill>
                  <a:srgbClr val="222222"/>
                </a:solidFill>
                <a:effectLst/>
                <a:latin typeface="Arial" panose="020B0604020202020204" pitchFamily="34" charset="0"/>
              </a:rPr>
              <a:t>18</a:t>
            </a:r>
            <a:r>
              <a:rPr lang="en-US" sz="900" b="0" i="0" baseline="30000" dirty="0">
                <a:solidFill>
                  <a:srgbClr val="222222"/>
                </a:solidFill>
                <a:effectLst/>
                <a:latin typeface="Arial" panose="020B0604020202020204" pitchFamily="34" charset="0"/>
              </a:rPr>
              <a:t>th</a:t>
            </a:r>
            <a:r>
              <a:rPr lang="en-US" sz="900" b="0" i="0" dirty="0">
                <a:solidFill>
                  <a:srgbClr val="222222"/>
                </a:solidFill>
                <a:effectLst/>
                <a:latin typeface="Arial" panose="020B0604020202020204" pitchFamily="34" charset="0"/>
              </a:rPr>
              <a:t>.  20 employers are expected to attend!</a:t>
            </a:r>
          </a:p>
          <a:p>
            <a:pPr marL="0" algn="l">
              <a:spcBef>
                <a:spcPts val="0"/>
              </a:spcBef>
            </a:pPr>
            <a:endParaRPr lang="en-US" sz="900" b="0" i="0" dirty="0">
              <a:solidFill>
                <a:srgbClr val="222222"/>
              </a:solidFill>
              <a:effectLst/>
              <a:latin typeface="Arial" panose="020B0604020202020204" pitchFamily="34" charset="0"/>
            </a:endParaRPr>
          </a:p>
          <a:p>
            <a:pPr marL="0" algn="l">
              <a:spcBef>
                <a:spcPts val="0"/>
              </a:spcBef>
              <a:buFont typeface="Arial" panose="020B0604020202020204" pitchFamily="34" charset="0"/>
              <a:buChar char="•"/>
            </a:pPr>
            <a:r>
              <a:rPr lang="en-US" sz="900" b="0" i="0" dirty="0">
                <a:solidFill>
                  <a:srgbClr val="222222"/>
                </a:solidFill>
                <a:effectLst/>
                <a:latin typeface="Arial" panose="020B0604020202020204" pitchFamily="34" charset="0"/>
              </a:rPr>
              <a:t>  Job Center kiosks are now installed at the Waukegan Public Library and the CLC Lakeshore campus.  The</a:t>
            </a:r>
          </a:p>
          <a:p>
            <a:pPr marL="0" algn="l">
              <a:spcBef>
                <a:spcPts val="0"/>
              </a:spcBef>
            </a:pPr>
            <a:r>
              <a:rPr lang="en-US" sz="900" b="0" i="0" dirty="0">
                <a:solidFill>
                  <a:srgbClr val="222222"/>
                </a:solidFill>
                <a:effectLst/>
                <a:latin typeface="Arial" panose="020B0604020202020204" pitchFamily="34" charset="0"/>
              </a:rPr>
              <a:t>   purpose of kiosks is to expand access to Job Center services to the community.  Join us for an open house</a:t>
            </a:r>
          </a:p>
          <a:p>
            <a:pPr marL="0" algn="l">
              <a:spcBef>
                <a:spcPts val="0"/>
              </a:spcBef>
            </a:pPr>
            <a:r>
              <a:rPr lang="en-US" sz="900" dirty="0">
                <a:solidFill>
                  <a:srgbClr val="222222"/>
                </a:solidFill>
                <a:latin typeface="Arial" panose="020B0604020202020204" pitchFamily="34" charset="0"/>
              </a:rPr>
              <a:t> </a:t>
            </a:r>
            <a:r>
              <a:rPr lang="en-US" sz="900" b="0" i="0" dirty="0">
                <a:solidFill>
                  <a:srgbClr val="222222"/>
                </a:solidFill>
                <a:effectLst/>
                <a:latin typeface="Arial" panose="020B0604020202020204" pitchFamily="34" charset="0"/>
              </a:rPr>
              <a:t>  at either host site this month. </a:t>
            </a:r>
          </a:p>
          <a:p>
            <a:pPr marL="0" algn="l">
              <a:spcBef>
                <a:spcPts val="0"/>
              </a:spcBef>
              <a:buFont typeface="Arial" panose="020B0604020202020204" pitchFamily="34" charset="0"/>
              <a:buChar char="•"/>
            </a:pPr>
            <a:r>
              <a:rPr lang="en-US" sz="900" b="0" i="0" dirty="0">
                <a:solidFill>
                  <a:srgbClr val="222222"/>
                </a:solidFill>
                <a:effectLst/>
                <a:latin typeface="Arial" panose="020B0604020202020204" pitchFamily="34" charset="0"/>
              </a:rPr>
              <a:t> Workforce Development is recruiting for a Work, Earn, and Learn (WEL) program at Baxter Credit Union.</a:t>
            </a:r>
          </a:p>
          <a:p>
            <a:pPr marL="0" algn="l">
              <a:spcBef>
                <a:spcPts val="0"/>
              </a:spcBef>
              <a:buFont typeface="Arial" panose="020B0604020202020204" pitchFamily="34" charset="0"/>
              <a:buChar char="•"/>
            </a:pPr>
            <a:r>
              <a:rPr lang="en-US" sz="900" b="0" i="0" dirty="0">
                <a:solidFill>
                  <a:srgbClr val="222222"/>
                </a:solidFill>
                <a:effectLst/>
                <a:latin typeface="Arial" panose="020B0604020202020204" pitchFamily="34" charset="0"/>
              </a:rPr>
              <a:t> CLC is holding an open house at the </a:t>
            </a:r>
            <a:r>
              <a:rPr lang="en-US" sz="900" b="0" i="0" dirty="0">
                <a:solidFill>
                  <a:srgbClr val="FF0000"/>
                </a:solidFill>
                <a:effectLst/>
                <a:latin typeface="Arial" panose="020B0604020202020204" pitchFamily="34" charset="0"/>
              </a:rPr>
              <a:t>Advanced Technology Center in Gurnee on October 25</a:t>
            </a:r>
          </a:p>
        </p:txBody>
      </p:sp>
      <p:pic>
        <p:nvPicPr>
          <p:cNvPr id="1032" name="Picture 8" descr="Maple leaves frame Royalty Free Vector Image - VectorStock">
            <a:extLst>
              <a:ext uri="{FF2B5EF4-FFF2-40B4-BE49-F238E27FC236}">
                <a16:creationId xmlns:a16="http://schemas.microsoft.com/office/drawing/2014/main" id="{772EE802-AABB-C7E3-4F1F-3665590A9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4" b="41129"/>
          <a:stretch/>
        </p:blipFill>
        <p:spPr bwMode="auto">
          <a:xfrm>
            <a:off x="0" y="12062"/>
            <a:ext cx="1548681" cy="2784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ircle&#10;&#10;Description automatically generated">
            <a:extLst>
              <a:ext uri="{FF2B5EF4-FFF2-40B4-BE49-F238E27FC236}">
                <a16:creationId xmlns:a16="http://schemas.microsoft.com/office/drawing/2014/main" id="{EC1FA1FB-4D5B-4091-9202-9A29F04D0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81" y="395339"/>
            <a:ext cx="744772" cy="639348"/>
          </a:xfrm>
          <a:prstGeom prst="rect">
            <a:avLst/>
          </a:prstGeom>
        </p:spPr>
      </p:pic>
      <p:pic>
        <p:nvPicPr>
          <p:cNvPr id="25" name="Picture 8" descr="Maple leaves frame Royalty Free Vector Image - VectorStock">
            <a:extLst>
              <a:ext uri="{FF2B5EF4-FFF2-40B4-BE49-F238E27FC236}">
                <a16:creationId xmlns:a16="http://schemas.microsoft.com/office/drawing/2014/main" id="{D5450ECE-671A-43D7-CD24-DD1CD7339F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4" b="41129"/>
          <a:stretch/>
        </p:blipFill>
        <p:spPr bwMode="auto">
          <a:xfrm>
            <a:off x="1548681" y="17090"/>
            <a:ext cx="1548681" cy="2981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Maple leaves frame Royalty Free Vector Image - VectorStock">
            <a:extLst>
              <a:ext uri="{FF2B5EF4-FFF2-40B4-BE49-F238E27FC236}">
                <a16:creationId xmlns:a16="http://schemas.microsoft.com/office/drawing/2014/main" id="{4E1F58D6-4A7D-71E1-5978-0C0DA7FC80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4" b="41129"/>
          <a:stretch/>
        </p:blipFill>
        <p:spPr bwMode="auto">
          <a:xfrm>
            <a:off x="3097362" y="12062"/>
            <a:ext cx="1548681" cy="2784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Maple leaves frame Royalty Free Vector Image - VectorStock">
            <a:extLst>
              <a:ext uri="{FF2B5EF4-FFF2-40B4-BE49-F238E27FC236}">
                <a16:creationId xmlns:a16="http://schemas.microsoft.com/office/drawing/2014/main" id="{CB9D91E1-5549-AD10-A731-1D51B8862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4" b="41129"/>
          <a:stretch/>
        </p:blipFill>
        <p:spPr bwMode="auto">
          <a:xfrm>
            <a:off x="4646043" y="12062"/>
            <a:ext cx="1548681" cy="3031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aple leaves frame Royalty Free Vector Image - VectorStock">
            <a:extLst>
              <a:ext uri="{FF2B5EF4-FFF2-40B4-BE49-F238E27FC236}">
                <a16:creationId xmlns:a16="http://schemas.microsoft.com/office/drawing/2014/main" id="{CCA6C8F3-C489-FE84-D3D7-AEFA917FE5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4" b="41129"/>
          <a:stretch/>
        </p:blipFill>
        <p:spPr bwMode="auto">
          <a:xfrm>
            <a:off x="5572197" y="12062"/>
            <a:ext cx="1285803" cy="3031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elcome autumn seasonal card Vector | Free Download">
            <a:extLst>
              <a:ext uri="{FF2B5EF4-FFF2-40B4-BE49-F238E27FC236}">
                <a16:creationId xmlns:a16="http://schemas.microsoft.com/office/drawing/2014/main" id="{2FEFF0ED-A8DD-A75C-0FA2-F064CF509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841" y="262019"/>
            <a:ext cx="1285803" cy="8873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b Center Customer Satisfaction: October 2017 Survey">
            <a:extLst>
              <a:ext uri="{FF2B5EF4-FFF2-40B4-BE49-F238E27FC236}">
                <a16:creationId xmlns:a16="http://schemas.microsoft.com/office/drawing/2014/main" id="{20E97801-3D84-64BF-7268-782252F2D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289" y="1240663"/>
            <a:ext cx="2736674" cy="8251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ke County Career Center | Career Opportunities">
            <a:extLst>
              <a:ext uri="{FF2B5EF4-FFF2-40B4-BE49-F238E27FC236}">
                <a16:creationId xmlns:a16="http://schemas.microsoft.com/office/drawing/2014/main" id="{2DC69462-AC8C-A352-ADBB-1F4994BB2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1674" y="1235890"/>
            <a:ext cx="922928" cy="82992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F9885B1-053E-02C7-0F6C-CEE6C3A22975}"/>
              </a:ext>
            </a:extLst>
          </p:cNvPr>
          <p:cNvSpPr txBox="1"/>
          <p:nvPr/>
        </p:nvSpPr>
        <p:spPr>
          <a:xfrm>
            <a:off x="1067149" y="4378403"/>
            <a:ext cx="5296507" cy="1200329"/>
          </a:xfrm>
          <a:prstGeom prst="rect">
            <a:avLst/>
          </a:prstGeom>
          <a:noFill/>
        </p:spPr>
        <p:txBody>
          <a:bodyPr wrap="square">
            <a:spAutoFit/>
          </a:bodyPr>
          <a:lstStyle/>
          <a:p>
            <a:pPr algn="l"/>
            <a:r>
              <a:rPr lang="en-US" sz="900" b="1" dirty="0">
                <a:solidFill>
                  <a:srgbClr val="000000"/>
                </a:solidFill>
                <a:effectLst/>
                <a:latin typeface="Arial" panose="020B0604020202020204" pitchFamily="34" charset="0"/>
                <a:cs typeface="Arial" panose="020B0604020202020204" pitchFamily="34" charset="0"/>
              </a:rPr>
              <a:t>The Job Center of Lake County is your Career Solution! </a:t>
            </a:r>
            <a:br>
              <a:rPr lang="en-US" sz="900" dirty="0">
                <a:solidFill>
                  <a:srgbClr val="000000"/>
                </a:solidFill>
                <a:effectLst/>
                <a:latin typeface="Arial" panose="020B0604020202020204" pitchFamily="34" charset="0"/>
                <a:cs typeface="Arial" panose="020B0604020202020204" pitchFamily="34" charset="0"/>
              </a:rPr>
            </a:br>
            <a:r>
              <a:rPr lang="en-US" sz="900" dirty="0">
                <a:solidFill>
                  <a:srgbClr val="000000"/>
                </a:solidFill>
                <a:effectLst/>
                <a:latin typeface="Arial" panose="020B0604020202020204" pitchFamily="34" charset="0"/>
                <a:cs typeface="Arial" panose="020B0604020202020204" pitchFamily="34" charset="0"/>
              </a:rPr>
              <a:t>Our mission is to cultivate and connect our employers and workforce to fuel economic growth and well-being in Lake County. </a:t>
            </a:r>
            <a:r>
              <a:rPr lang="en-US" sz="900" dirty="0">
                <a:solidFill>
                  <a:srgbClr val="1D5782"/>
                </a:solidFill>
                <a:effectLst/>
                <a:latin typeface="Arial" panose="020B0604020202020204" pitchFamily="34" charset="0"/>
                <a:cs typeface="Arial" panose="020B0604020202020204" pitchFamily="34" charset="0"/>
                <a:hlinkClick r:id="rId8"/>
              </a:rPr>
              <a:t> Download the October monthly event calendar(PDF).</a:t>
            </a:r>
            <a:r>
              <a:rPr lang="en-US" sz="900" b="1" dirty="0">
                <a:solidFill>
                  <a:srgbClr val="000000"/>
                </a:solidFill>
                <a:effectLst/>
                <a:latin typeface="Arial" panose="020B0604020202020204" pitchFamily="34" charset="0"/>
                <a:cs typeface="Arial" panose="020B0604020202020204" pitchFamily="34" charset="0"/>
              </a:rPr>
              <a:t> It's manufacturing month. View featured events!</a:t>
            </a:r>
            <a:endParaRPr lang="en-US" sz="900" dirty="0">
              <a:solidFill>
                <a:srgbClr val="000000"/>
              </a:solidFill>
              <a:effectLst/>
              <a:latin typeface="Arial" panose="020B0604020202020204" pitchFamily="34" charset="0"/>
              <a:cs typeface="Arial" panose="020B0604020202020204" pitchFamily="34" charset="0"/>
            </a:endParaRPr>
          </a:p>
          <a:p>
            <a:pPr algn="l"/>
            <a:r>
              <a:rPr lang="en-US" sz="900" b="1" dirty="0">
                <a:solidFill>
                  <a:srgbClr val="000000"/>
                </a:solidFill>
                <a:effectLst/>
                <a:latin typeface="Arial" panose="020B0604020202020204" pitchFamily="34" charset="0"/>
                <a:cs typeface="Arial" panose="020B0604020202020204" pitchFamily="34" charset="0"/>
              </a:rPr>
              <a:t>The Job Center of Lake County will be closed to the public on Monday, October 9, 2023.</a:t>
            </a:r>
            <a:endParaRPr lang="en-US" sz="900" dirty="0">
              <a:solidFill>
                <a:srgbClr val="000000"/>
              </a:solidFill>
              <a:effectLst/>
              <a:latin typeface="Arial" panose="020B0604020202020204" pitchFamily="34" charset="0"/>
              <a:cs typeface="Arial" panose="020B0604020202020204" pitchFamily="34" charset="0"/>
            </a:endParaRPr>
          </a:p>
          <a:p>
            <a:pPr algn="l"/>
            <a:r>
              <a:rPr lang="en-US" sz="900" dirty="0">
                <a:solidFill>
                  <a:srgbClr val="000000"/>
                </a:solidFill>
                <a:effectLst/>
                <a:latin typeface="Arial" panose="020B0604020202020204" pitchFamily="34" charset="0"/>
                <a:cs typeface="Arial" panose="020B0604020202020204" pitchFamily="34" charset="0"/>
              </a:rPr>
              <a:t>You still have time to attend the 3rd Annual Hire Lake County Job Fair on </a:t>
            </a:r>
            <a:r>
              <a:rPr lang="en-US" sz="900" dirty="0">
                <a:solidFill>
                  <a:srgbClr val="FF0000"/>
                </a:solidFill>
                <a:effectLst/>
                <a:latin typeface="Arial" panose="020B0604020202020204" pitchFamily="34" charset="0"/>
                <a:cs typeface="Arial" panose="020B0604020202020204" pitchFamily="34" charset="0"/>
              </a:rPr>
              <a:t>Tuesday, September 26, 2023 from 11:00 am - 1:30 pm at Lincolnshire Marriott, Ten Marriott Dr, Lincolnshire, IL 60069</a:t>
            </a:r>
            <a:r>
              <a:rPr lang="en-US" sz="900" dirty="0">
                <a:solidFill>
                  <a:srgbClr val="000000"/>
                </a:solidFill>
                <a:effectLst/>
                <a:latin typeface="Arial" panose="020B0604020202020204" pitchFamily="34" charset="0"/>
                <a:cs typeface="Arial" panose="020B0604020202020204" pitchFamily="34" charset="0"/>
              </a:rPr>
              <a:t>. Early access to veterans starting at 10:30 am. </a:t>
            </a:r>
            <a:r>
              <a:rPr lang="en-US" sz="900" dirty="0">
                <a:solidFill>
                  <a:srgbClr val="1D5782"/>
                </a:solidFill>
                <a:effectLst/>
                <a:latin typeface="Arial" panose="020B0604020202020204" pitchFamily="34" charset="0"/>
                <a:cs typeface="Arial" panose="020B0604020202020204" pitchFamily="34" charset="0"/>
                <a:hlinkClick r:id="rId9"/>
              </a:rPr>
              <a:t>Register for this event.</a:t>
            </a:r>
            <a:r>
              <a:rPr lang="en-US" sz="900" dirty="0">
                <a:solidFill>
                  <a:srgbClr val="000000"/>
                </a:solidFill>
                <a:effectLst/>
                <a:latin typeface="Arial" panose="020B0604020202020204" pitchFamily="34" charset="0"/>
                <a:cs typeface="Arial" panose="020B0604020202020204" pitchFamily="34" charset="0"/>
              </a:rPr>
              <a:t>  </a:t>
            </a:r>
            <a:r>
              <a:rPr lang="en-US" sz="900" dirty="0">
                <a:solidFill>
                  <a:srgbClr val="1D5782"/>
                </a:solidFill>
                <a:effectLst/>
                <a:latin typeface="Arial" panose="020B0604020202020204" pitchFamily="34" charset="0"/>
                <a:cs typeface="Arial" panose="020B0604020202020204" pitchFamily="34" charset="0"/>
                <a:hlinkClick r:id="rId10"/>
              </a:rPr>
              <a:t>Download the flyer (PDF.)</a:t>
            </a:r>
            <a:endParaRPr lang="en-US" sz="900" dirty="0">
              <a:solidFill>
                <a:srgbClr val="000000"/>
              </a:solidFill>
              <a:effectLst/>
              <a:latin typeface="Arial" panose="020B0604020202020204" pitchFamily="34" charset="0"/>
              <a:cs typeface="Arial" panose="020B0604020202020204" pitchFamily="34" charset="0"/>
            </a:endParaRPr>
          </a:p>
        </p:txBody>
      </p:sp>
      <p:sp>
        <p:nvSpPr>
          <p:cNvPr id="1024" name="TextBox 1023">
            <a:extLst>
              <a:ext uri="{FF2B5EF4-FFF2-40B4-BE49-F238E27FC236}">
                <a16:creationId xmlns:a16="http://schemas.microsoft.com/office/drawing/2014/main" id="{C5E3BD18-FA06-E3A2-3D57-52C41C5E45FD}"/>
              </a:ext>
            </a:extLst>
          </p:cNvPr>
          <p:cNvSpPr txBox="1"/>
          <p:nvPr/>
        </p:nvSpPr>
        <p:spPr>
          <a:xfrm>
            <a:off x="85035" y="5684371"/>
            <a:ext cx="6286946" cy="1061829"/>
          </a:xfrm>
          <a:prstGeom prst="rect">
            <a:avLst/>
          </a:prstGeom>
          <a:noFill/>
        </p:spPr>
        <p:txBody>
          <a:bodyPr wrap="square">
            <a:spAutoFit/>
          </a:bodyPr>
          <a:lstStyle/>
          <a:p>
            <a:pPr algn="l"/>
            <a:r>
              <a:rPr lang="en-US" sz="900" b="1" i="0" dirty="0">
                <a:solidFill>
                  <a:srgbClr val="0000F0"/>
                </a:solidFill>
                <a:effectLst/>
                <a:latin typeface="Arial" panose="020B0604020202020204" pitchFamily="34" charset="0"/>
                <a:cs typeface="Arial" panose="020B0604020202020204" pitchFamily="34" charset="0"/>
              </a:rPr>
              <a:t>Manufacturing Month Featured Events</a:t>
            </a:r>
          </a:p>
          <a:p>
            <a:pPr algn="l"/>
            <a:r>
              <a:rPr lang="en-US" sz="900" b="1" dirty="0">
                <a:solidFill>
                  <a:srgbClr val="FF0000"/>
                </a:solidFill>
                <a:effectLst/>
                <a:latin typeface="Arial" panose="020B0604020202020204" pitchFamily="34" charset="0"/>
                <a:cs typeface="Arial" panose="020B0604020202020204" pitchFamily="34" charset="0"/>
              </a:rPr>
              <a:t>Wednesday, October 11, 2023 </a:t>
            </a:r>
            <a:r>
              <a:rPr lang="en-US" sz="900" dirty="0">
                <a:solidFill>
                  <a:srgbClr val="FF0000"/>
                </a:solidFill>
                <a:effectLst/>
                <a:latin typeface="Arial" panose="020B0604020202020204" pitchFamily="34" charset="0"/>
                <a:cs typeface="Arial" panose="020B0604020202020204" pitchFamily="34" charset="0"/>
              </a:rPr>
              <a:t>from 11:00 am - 1:00 pm</a:t>
            </a:r>
            <a:br>
              <a:rPr lang="en-US" sz="900" dirty="0">
                <a:solidFill>
                  <a:srgbClr val="000000"/>
                </a:solidFill>
                <a:effectLst/>
                <a:latin typeface="Arial" panose="020B0604020202020204" pitchFamily="34" charset="0"/>
                <a:cs typeface="Arial" panose="020B0604020202020204" pitchFamily="34" charset="0"/>
              </a:rPr>
            </a:br>
            <a:r>
              <a:rPr lang="en-US" sz="900" b="1" dirty="0">
                <a:solidFill>
                  <a:srgbClr val="000000"/>
                </a:solidFill>
                <a:effectLst/>
                <a:latin typeface="Arial" panose="020B0604020202020204" pitchFamily="34" charset="0"/>
                <a:cs typeface="Arial" panose="020B0604020202020204" pitchFamily="34" charset="0"/>
              </a:rPr>
              <a:t>Manufacturing Internship &amp; Career Fair - Student Street at Grayslake Campus</a:t>
            </a:r>
            <a:br>
              <a:rPr lang="en-US" sz="900" b="1" dirty="0">
                <a:solidFill>
                  <a:srgbClr val="000000"/>
                </a:solidFill>
                <a:effectLst/>
                <a:latin typeface="Arial" panose="020B0604020202020204" pitchFamily="34" charset="0"/>
                <a:cs typeface="Arial" panose="020B0604020202020204" pitchFamily="34" charset="0"/>
              </a:rPr>
            </a:br>
            <a:r>
              <a:rPr lang="en-US" sz="900" dirty="0">
                <a:solidFill>
                  <a:srgbClr val="000000"/>
                </a:solidFill>
                <a:effectLst/>
                <a:latin typeface="Arial" panose="020B0604020202020204" pitchFamily="34" charset="0"/>
                <a:cs typeface="Arial" panose="020B0604020202020204" pitchFamily="34" charset="0"/>
              </a:rPr>
              <a:t>19351 West Washington Street, Grayslake, IL 60030 </a:t>
            </a:r>
            <a:br>
              <a:rPr lang="en-US" sz="900" dirty="0">
                <a:solidFill>
                  <a:srgbClr val="000000"/>
                </a:solidFill>
                <a:effectLst/>
                <a:latin typeface="Arial" panose="020B0604020202020204" pitchFamily="34" charset="0"/>
                <a:cs typeface="Arial" panose="020B0604020202020204" pitchFamily="34" charset="0"/>
              </a:rPr>
            </a:br>
            <a:r>
              <a:rPr lang="en-US" sz="900" dirty="0">
                <a:solidFill>
                  <a:srgbClr val="000000"/>
                </a:solidFill>
                <a:effectLst/>
                <a:latin typeface="Arial" panose="020B0604020202020204" pitchFamily="34" charset="0"/>
                <a:cs typeface="Arial" panose="020B0604020202020204" pitchFamily="34" charset="0"/>
              </a:rPr>
              <a:t>This annual event provides opportunities for employers and job seekers to connect. It is ideal for individuals looking to begin or advance their manufacturing careers and companies who are seeking interns or apprentices in the skilled trades. </a:t>
            </a:r>
            <a:r>
              <a:rPr lang="en-US" sz="900" dirty="0">
                <a:solidFill>
                  <a:srgbClr val="1D5782"/>
                </a:solidFill>
                <a:effectLst/>
                <a:latin typeface="Arial" panose="020B0604020202020204" pitchFamily="34" charset="0"/>
                <a:cs typeface="Arial" panose="020B0604020202020204" pitchFamily="34" charset="0"/>
                <a:hlinkClick r:id="rId11"/>
              </a:rPr>
              <a:t>View employer and job seeker registration information.</a:t>
            </a:r>
            <a:endParaRPr lang="en-US" sz="900" dirty="0">
              <a:solidFill>
                <a:srgbClr val="000000"/>
              </a:solidFill>
              <a:effectLst/>
              <a:latin typeface="Arial" panose="020B0604020202020204" pitchFamily="34" charset="0"/>
              <a:cs typeface="Arial" panose="020B0604020202020204" pitchFamily="34" charset="0"/>
            </a:endParaRPr>
          </a:p>
        </p:txBody>
      </p:sp>
      <p:sp>
        <p:nvSpPr>
          <p:cNvPr id="1029" name="TextBox 1028">
            <a:extLst>
              <a:ext uri="{FF2B5EF4-FFF2-40B4-BE49-F238E27FC236}">
                <a16:creationId xmlns:a16="http://schemas.microsoft.com/office/drawing/2014/main" id="{944FB05C-1E2B-E79B-5514-53AB941FA029}"/>
              </a:ext>
            </a:extLst>
          </p:cNvPr>
          <p:cNvSpPr txBox="1"/>
          <p:nvPr/>
        </p:nvSpPr>
        <p:spPr>
          <a:xfrm>
            <a:off x="50496" y="6854988"/>
            <a:ext cx="6286946" cy="923330"/>
          </a:xfrm>
          <a:prstGeom prst="rect">
            <a:avLst/>
          </a:prstGeom>
          <a:noFill/>
        </p:spPr>
        <p:txBody>
          <a:bodyPr wrap="square">
            <a:spAutoFit/>
          </a:bodyPr>
          <a:lstStyle/>
          <a:p>
            <a:r>
              <a:rPr lang="en-US" sz="900" b="1" i="0" dirty="0">
                <a:solidFill>
                  <a:srgbClr val="FF0000"/>
                </a:solidFill>
                <a:effectLst/>
                <a:latin typeface="Arial" panose="020B0604020202020204" pitchFamily="34" charset="0"/>
                <a:cs typeface="Arial" panose="020B0604020202020204" pitchFamily="34" charset="0"/>
              </a:rPr>
              <a:t>Wednesday, October 25, 2023 </a:t>
            </a:r>
            <a:r>
              <a:rPr lang="en-US" sz="900" b="0" i="0" dirty="0">
                <a:solidFill>
                  <a:srgbClr val="FF0000"/>
                </a:solidFill>
                <a:effectLst/>
                <a:latin typeface="Arial" panose="020B0604020202020204" pitchFamily="34" charset="0"/>
                <a:cs typeface="Arial" panose="020B0604020202020204" pitchFamily="34" charset="0"/>
              </a:rPr>
              <a:t>from 5:00 pm - 7:00 pm</a:t>
            </a:r>
            <a:br>
              <a:rPr lang="en-US" sz="900" dirty="0">
                <a:solidFill>
                  <a:srgbClr val="FF0000"/>
                </a:solidFill>
                <a:latin typeface="Arial" panose="020B0604020202020204" pitchFamily="34" charset="0"/>
                <a:cs typeface="Arial" panose="020B0604020202020204" pitchFamily="34" charset="0"/>
              </a:rPr>
            </a:br>
            <a:r>
              <a:rPr lang="en-US" sz="900" b="1" i="0" dirty="0">
                <a:solidFill>
                  <a:srgbClr val="000000"/>
                </a:solidFill>
                <a:effectLst/>
                <a:latin typeface="Arial" panose="020B0604020202020204" pitchFamily="34" charset="0"/>
                <a:cs typeface="Arial" panose="020B0604020202020204" pitchFamily="34" charset="0"/>
              </a:rPr>
              <a:t>Manufacturing, Engineering, &amp; Advanced Technologies Open House</a:t>
            </a:r>
            <a:br>
              <a:rPr lang="en-US" sz="900" dirty="0">
                <a:latin typeface="Arial" panose="020B0604020202020204" pitchFamily="34" charset="0"/>
                <a:cs typeface="Arial" panose="020B0604020202020204" pitchFamily="34" charset="0"/>
              </a:rPr>
            </a:br>
            <a:r>
              <a:rPr lang="en-US" sz="900" b="0" i="0" dirty="0">
                <a:solidFill>
                  <a:srgbClr val="000000"/>
                </a:solidFill>
                <a:effectLst/>
                <a:latin typeface="Arial" panose="020B0604020202020204" pitchFamily="34" charset="0"/>
                <a:cs typeface="Arial" panose="020B0604020202020204" pitchFamily="34" charset="0"/>
              </a:rPr>
              <a:t>Advanced Technology Center, 7735 W. Grand Ave, Gurnee, IL 60031</a:t>
            </a:r>
            <a:br>
              <a:rPr lang="en-US" sz="900" dirty="0">
                <a:latin typeface="Arial" panose="020B0604020202020204" pitchFamily="34" charset="0"/>
                <a:cs typeface="Arial" panose="020B0604020202020204" pitchFamily="34" charset="0"/>
              </a:rPr>
            </a:br>
            <a:r>
              <a:rPr lang="en-US" sz="900" b="0" i="0" dirty="0">
                <a:solidFill>
                  <a:srgbClr val="000000"/>
                </a:solidFill>
                <a:effectLst/>
                <a:latin typeface="Arial" panose="020B0604020202020204" pitchFamily="34" charset="0"/>
                <a:cs typeface="Arial" panose="020B0604020202020204" pitchFamily="34" charset="0"/>
              </a:rPr>
              <a:t>Whether you're looking to start your career journey, change careers, want to learn more about manufacturing, or just check out the Advanced Technology Center, come out to our open house! </a:t>
            </a:r>
            <a:r>
              <a:rPr lang="en-US" sz="900" b="0" i="0" dirty="0">
                <a:solidFill>
                  <a:srgbClr val="1D5782"/>
                </a:solidFill>
                <a:effectLst/>
                <a:latin typeface="Arial" panose="020B0604020202020204" pitchFamily="34" charset="0"/>
                <a:cs typeface="Arial" panose="020B0604020202020204" pitchFamily="34" charset="0"/>
                <a:hlinkClick r:id="rId12"/>
              </a:rPr>
              <a:t>To learn more about this event download the flyer.</a:t>
            </a:r>
            <a:endParaRPr lang="en-US" sz="900" dirty="0">
              <a:latin typeface="Arial" panose="020B0604020202020204" pitchFamily="34" charset="0"/>
              <a:cs typeface="Arial" panose="020B0604020202020204" pitchFamily="34" charset="0"/>
            </a:endParaRPr>
          </a:p>
        </p:txBody>
      </p:sp>
      <p:sp>
        <p:nvSpPr>
          <p:cNvPr id="1033" name="TextBox 1032">
            <a:extLst>
              <a:ext uri="{FF2B5EF4-FFF2-40B4-BE49-F238E27FC236}">
                <a16:creationId xmlns:a16="http://schemas.microsoft.com/office/drawing/2014/main" id="{09CB802D-BFC0-97D2-5104-580D7B1F9D5A}"/>
              </a:ext>
            </a:extLst>
          </p:cNvPr>
          <p:cNvSpPr txBox="1"/>
          <p:nvPr/>
        </p:nvSpPr>
        <p:spPr>
          <a:xfrm>
            <a:off x="57734" y="7895283"/>
            <a:ext cx="6286945" cy="861774"/>
          </a:xfrm>
          <a:prstGeom prst="rect">
            <a:avLst/>
          </a:prstGeom>
          <a:noFill/>
        </p:spPr>
        <p:txBody>
          <a:bodyPr wrap="square">
            <a:spAutoFit/>
          </a:bodyPr>
          <a:lstStyle/>
          <a:p>
            <a:r>
              <a:rPr lang="en-US" sz="1000" b="1" i="0" dirty="0">
                <a:solidFill>
                  <a:srgbClr val="FF0000"/>
                </a:solidFill>
                <a:effectLst/>
                <a:latin typeface="Arial" panose="020B0604020202020204" pitchFamily="34" charset="0"/>
                <a:cs typeface="Arial" panose="020B0604020202020204" pitchFamily="34" charset="0"/>
              </a:rPr>
              <a:t>Thursday, October 26, 2023 </a:t>
            </a:r>
            <a:r>
              <a:rPr lang="en-US" sz="1000" b="0" i="0" dirty="0">
                <a:solidFill>
                  <a:srgbClr val="FF0000"/>
                </a:solidFill>
                <a:effectLst/>
                <a:latin typeface="Arial" panose="020B0604020202020204" pitchFamily="34" charset="0"/>
                <a:cs typeface="Arial" panose="020B0604020202020204" pitchFamily="34" charset="0"/>
              </a:rPr>
              <a:t>from 11:00 am - 12:00 pm</a:t>
            </a:r>
            <a:br>
              <a:rPr lang="en-US" sz="1000" dirty="0">
                <a:latin typeface="Arial" panose="020B0604020202020204" pitchFamily="34" charset="0"/>
                <a:cs typeface="Arial" panose="020B0604020202020204" pitchFamily="34" charset="0"/>
              </a:rPr>
            </a:br>
            <a:r>
              <a:rPr lang="en-US" sz="1000" b="1" i="0" dirty="0">
                <a:solidFill>
                  <a:srgbClr val="000000"/>
                </a:solidFill>
                <a:effectLst/>
                <a:latin typeface="Arial" panose="020B0604020202020204" pitchFamily="34" charset="0"/>
                <a:cs typeface="Arial" panose="020B0604020202020204" pitchFamily="34" charset="0"/>
              </a:rPr>
              <a:t>Manufacturing Career Pathways: Training and Employment Options</a:t>
            </a:r>
            <a:br>
              <a:rPr lang="en-US" sz="1000" b="1" i="0" dirty="0">
                <a:solidFill>
                  <a:srgbClr val="000000"/>
                </a:solidFill>
                <a:effectLst/>
                <a:latin typeface="Arial" panose="020B0604020202020204" pitchFamily="34" charset="0"/>
                <a:cs typeface="Arial" panose="020B0604020202020204" pitchFamily="34" charset="0"/>
              </a:rPr>
            </a:br>
            <a:r>
              <a:rPr lang="en-US" sz="1000" b="0" i="0" dirty="0">
                <a:solidFill>
                  <a:srgbClr val="000000"/>
                </a:solidFill>
                <a:effectLst/>
                <a:latin typeface="Arial" panose="020B0604020202020204" pitchFamily="34" charset="0"/>
                <a:cs typeface="Arial" panose="020B0604020202020204" pitchFamily="34" charset="0"/>
              </a:rPr>
              <a:t>The manufacturing industry needs you! Learn about training options that will help set you on a career path in advanced manufacturing. Whether you’re starting or changing your career, this workshop will provide you with valuable insights.  </a:t>
            </a:r>
            <a:r>
              <a:rPr lang="en-US" sz="1000" b="0" i="0" dirty="0">
                <a:solidFill>
                  <a:srgbClr val="1D5782"/>
                </a:solidFill>
                <a:effectLst/>
                <a:latin typeface="Arial" panose="020B0604020202020204" pitchFamily="34" charset="0"/>
                <a:cs typeface="Arial" panose="020B0604020202020204" pitchFamily="34" charset="0"/>
                <a:hlinkClick r:id="rId13"/>
              </a:rPr>
              <a:t>Register to attend in-person or online.</a:t>
            </a:r>
            <a:r>
              <a:rPr lang="en-US" sz="1000" b="0" i="0" dirty="0">
                <a:solidFill>
                  <a:srgbClr val="000000"/>
                </a:solidFill>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pic>
        <p:nvPicPr>
          <p:cNvPr id="1037" name="Picture 2" descr="Career">
            <a:extLst>
              <a:ext uri="{FF2B5EF4-FFF2-40B4-BE49-F238E27FC236}">
                <a16:creationId xmlns:a16="http://schemas.microsoft.com/office/drawing/2014/main" id="{A1B1BD60-E744-5619-B228-9EB3B4A2B0F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49270"/>
          <a:stretch/>
        </p:blipFill>
        <p:spPr bwMode="auto">
          <a:xfrm>
            <a:off x="118352" y="4464203"/>
            <a:ext cx="1034088" cy="865228"/>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00069CDC-7C2E-67CB-F8B4-6E6E4DE8D20D}"/>
              </a:ext>
            </a:extLst>
          </p:cNvPr>
          <p:cNvCxnSpPr>
            <a:cxnSpLocks/>
          </p:cNvCxnSpPr>
          <p:nvPr/>
        </p:nvCxnSpPr>
        <p:spPr>
          <a:xfrm>
            <a:off x="190322" y="4284871"/>
            <a:ext cx="6076372" cy="8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6FBF349C-31D3-7137-1774-80781C0CA632}"/>
              </a:ext>
            </a:extLst>
          </p:cNvPr>
          <p:cNvCxnSpPr>
            <a:cxnSpLocks/>
          </p:cNvCxnSpPr>
          <p:nvPr/>
        </p:nvCxnSpPr>
        <p:spPr>
          <a:xfrm>
            <a:off x="251371" y="5627862"/>
            <a:ext cx="5963727" cy="27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E89B142C-BFF1-6F18-844F-FF30378A276E}"/>
              </a:ext>
            </a:extLst>
          </p:cNvPr>
          <p:cNvCxnSpPr>
            <a:cxnSpLocks/>
          </p:cNvCxnSpPr>
          <p:nvPr/>
        </p:nvCxnSpPr>
        <p:spPr>
          <a:xfrm>
            <a:off x="190322" y="6787154"/>
            <a:ext cx="6076372" cy="8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8A970D1D-5ACD-55BA-A08E-059A646941DF}"/>
              </a:ext>
            </a:extLst>
          </p:cNvPr>
          <p:cNvCxnSpPr>
            <a:cxnSpLocks/>
          </p:cNvCxnSpPr>
          <p:nvPr/>
        </p:nvCxnSpPr>
        <p:spPr>
          <a:xfrm>
            <a:off x="190322" y="7834144"/>
            <a:ext cx="6076372" cy="8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05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72D054-D5B6-4092-94E6-4B9A21433303}"/>
              </a:ext>
            </a:extLst>
          </p:cNvPr>
          <p:cNvSpPr/>
          <p:nvPr/>
        </p:nvSpPr>
        <p:spPr>
          <a:xfrm>
            <a:off x="-2" y="9525"/>
            <a:ext cx="6858002" cy="4095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11901868-6C11-4145-855B-75CF4E7D497C}"/>
              </a:ext>
            </a:extLst>
          </p:cNvPr>
          <p:cNvSpPr txBox="1"/>
          <p:nvPr/>
        </p:nvSpPr>
        <p:spPr>
          <a:xfrm>
            <a:off x="219075" y="83229"/>
            <a:ext cx="809625" cy="307777"/>
          </a:xfrm>
          <a:prstGeom prst="rect">
            <a:avLst/>
          </a:prstGeom>
          <a:noFill/>
        </p:spPr>
        <p:txBody>
          <a:bodyPr wrap="square" rtlCol="0">
            <a:spAutoFit/>
          </a:bodyPr>
          <a:lstStyle/>
          <a:p>
            <a:r>
              <a:rPr lang="en-US" sz="1400" dirty="0"/>
              <a:t>Page 2</a:t>
            </a:r>
          </a:p>
        </p:txBody>
      </p:sp>
      <p:cxnSp>
        <p:nvCxnSpPr>
          <p:cNvPr id="17" name="Straight Connector 16">
            <a:extLst>
              <a:ext uri="{FF2B5EF4-FFF2-40B4-BE49-F238E27FC236}">
                <a16:creationId xmlns:a16="http://schemas.microsoft.com/office/drawing/2014/main" id="{41D1EF16-332C-4803-BD51-1E5270FFDA56}"/>
              </a:ext>
            </a:extLst>
          </p:cNvPr>
          <p:cNvCxnSpPr>
            <a:cxnSpLocks/>
          </p:cNvCxnSpPr>
          <p:nvPr/>
        </p:nvCxnSpPr>
        <p:spPr>
          <a:xfrm>
            <a:off x="33905" y="419101"/>
            <a:ext cx="0" cy="8724899"/>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E3F2F1BC-6610-47CB-AE19-9851AA977824}"/>
              </a:ext>
            </a:extLst>
          </p:cNvPr>
          <p:cNvCxnSpPr>
            <a:cxnSpLocks/>
          </p:cNvCxnSpPr>
          <p:nvPr/>
        </p:nvCxnSpPr>
        <p:spPr>
          <a:xfrm>
            <a:off x="6834187" y="419101"/>
            <a:ext cx="0" cy="8715374"/>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4" name="TextBox 3">
            <a:extLst>
              <a:ext uri="{FF2B5EF4-FFF2-40B4-BE49-F238E27FC236}">
                <a16:creationId xmlns:a16="http://schemas.microsoft.com/office/drawing/2014/main" id="{6C23B1C0-18F5-973E-882D-E1F8F269099E}"/>
              </a:ext>
            </a:extLst>
          </p:cNvPr>
          <p:cNvSpPr txBox="1"/>
          <p:nvPr/>
        </p:nvSpPr>
        <p:spPr>
          <a:xfrm>
            <a:off x="67813" y="466068"/>
            <a:ext cx="6742562" cy="1115690"/>
          </a:xfrm>
          <a:prstGeom prst="rect">
            <a:avLst/>
          </a:prstGeom>
          <a:noFill/>
        </p:spPr>
        <p:txBody>
          <a:bodyPr wrap="square">
            <a:spAutoFit/>
          </a:bodyPr>
          <a:lstStyle/>
          <a:p>
            <a:pPr algn="l"/>
            <a:r>
              <a:rPr lang="en-US" sz="950" b="1" i="0" dirty="0">
                <a:solidFill>
                  <a:srgbClr val="0000F0"/>
                </a:solidFill>
                <a:effectLst/>
                <a:latin typeface="Arial" panose="020B0604020202020204" pitchFamily="34" charset="0"/>
                <a:cs typeface="Arial" panose="020B0604020202020204" pitchFamily="34" charset="0"/>
              </a:rPr>
              <a:t>Recruitment and Job Fair</a:t>
            </a:r>
          </a:p>
          <a:p>
            <a:pPr algn="l"/>
            <a:r>
              <a:rPr lang="en-US" sz="950" dirty="0">
                <a:solidFill>
                  <a:srgbClr val="FF0000"/>
                </a:solidFill>
                <a:effectLst/>
                <a:latin typeface="Arial" panose="020B0604020202020204" pitchFamily="34" charset="0"/>
                <a:cs typeface="Arial" panose="020B0604020202020204" pitchFamily="34" charset="0"/>
              </a:rPr>
              <a:t>Wednesday, October 18, 2023 from 1:00 pm - 3:00 pm</a:t>
            </a:r>
            <a:br>
              <a:rPr lang="en-US" sz="950" dirty="0">
                <a:solidFill>
                  <a:srgbClr val="FF0000"/>
                </a:solidFill>
                <a:effectLst/>
                <a:latin typeface="Arial" panose="020B0604020202020204" pitchFamily="34" charset="0"/>
                <a:cs typeface="Arial" panose="020B0604020202020204" pitchFamily="34" charset="0"/>
              </a:rPr>
            </a:br>
            <a:r>
              <a:rPr lang="en-US" sz="950" b="1" dirty="0">
                <a:solidFill>
                  <a:srgbClr val="000000"/>
                </a:solidFill>
                <a:effectLst/>
                <a:latin typeface="Arial" panose="020B0604020202020204" pitchFamily="34" charset="0"/>
                <a:cs typeface="Arial" panose="020B0604020202020204" pitchFamily="34" charset="0"/>
              </a:rPr>
              <a:t>Zion Job Fair </a:t>
            </a:r>
            <a:br>
              <a:rPr lang="en-US" sz="950" b="1" dirty="0">
                <a:solidFill>
                  <a:srgbClr val="000000"/>
                </a:solidFill>
                <a:effectLst/>
                <a:latin typeface="Arial" panose="020B0604020202020204" pitchFamily="34" charset="0"/>
                <a:cs typeface="Arial" panose="020B0604020202020204" pitchFamily="34" charset="0"/>
              </a:rPr>
            </a:br>
            <a:r>
              <a:rPr lang="en-US" sz="950" dirty="0">
                <a:solidFill>
                  <a:srgbClr val="000000"/>
                </a:solidFill>
                <a:effectLst/>
                <a:latin typeface="Arial" panose="020B0604020202020204" pitchFamily="34" charset="0"/>
                <a:cs typeface="Arial" panose="020B0604020202020204" pitchFamily="34" charset="0"/>
              </a:rPr>
              <a:t>Zion-Benton Public Library, 2400 Gabriel Avenue, Zion, IL 60099</a:t>
            </a:r>
            <a:br>
              <a:rPr lang="en-US" sz="950" dirty="0">
                <a:solidFill>
                  <a:srgbClr val="000000"/>
                </a:solidFill>
                <a:effectLst/>
                <a:latin typeface="Arial" panose="020B0604020202020204" pitchFamily="34" charset="0"/>
                <a:cs typeface="Arial" panose="020B0604020202020204" pitchFamily="34" charset="0"/>
              </a:rPr>
            </a:br>
            <a:r>
              <a:rPr lang="en-US" sz="950" dirty="0">
                <a:solidFill>
                  <a:srgbClr val="000000"/>
                </a:solidFill>
                <a:effectLst/>
                <a:latin typeface="Arial" panose="020B0604020202020204" pitchFamily="34" charset="0"/>
                <a:cs typeface="Arial" panose="020B0604020202020204" pitchFamily="34" charset="0"/>
              </a:rPr>
              <a:t>The Job Center of Lake County is co-hosting a job fair at the Zion-Benton Public Library. Meet with 20 employers from a variety of industries including: manufacturing, transportation, professional services, and much more! Bring copies of your resume. </a:t>
            </a:r>
            <a:r>
              <a:rPr lang="en-US" sz="950" dirty="0">
                <a:solidFill>
                  <a:srgbClr val="1D5782"/>
                </a:solidFill>
                <a:effectLst/>
                <a:latin typeface="Arial" panose="020B0604020202020204" pitchFamily="34" charset="0"/>
                <a:cs typeface="Arial" panose="020B0604020202020204" pitchFamily="34" charset="0"/>
                <a:hlinkClick r:id="rId2"/>
              </a:rPr>
              <a:t>Download flyer (PDF).</a:t>
            </a:r>
            <a:r>
              <a:rPr lang="en-US" sz="950" dirty="0">
                <a:solidFill>
                  <a:srgbClr val="000000"/>
                </a:solidFill>
                <a:effectLst/>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480D5B48-5098-935F-F330-86003777B92C}"/>
              </a:ext>
            </a:extLst>
          </p:cNvPr>
          <p:cNvSpPr txBox="1"/>
          <p:nvPr/>
        </p:nvSpPr>
        <p:spPr>
          <a:xfrm>
            <a:off x="105764" y="1597349"/>
            <a:ext cx="6427939" cy="1115690"/>
          </a:xfrm>
          <a:prstGeom prst="rect">
            <a:avLst/>
          </a:prstGeom>
          <a:noFill/>
        </p:spPr>
        <p:txBody>
          <a:bodyPr wrap="square">
            <a:spAutoFit/>
          </a:bodyPr>
          <a:lstStyle/>
          <a:p>
            <a:pPr algn="l"/>
            <a:r>
              <a:rPr lang="en-US" sz="950" b="1" i="0" dirty="0">
                <a:solidFill>
                  <a:srgbClr val="0000F0"/>
                </a:solidFill>
                <a:effectLst/>
                <a:latin typeface="Arial" panose="020B0604020202020204" pitchFamily="34" charset="0"/>
                <a:cs typeface="Arial" panose="020B0604020202020204" pitchFamily="34" charset="0"/>
              </a:rPr>
              <a:t>Work, Earn, &amp; Learn</a:t>
            </a:r>
          </a:p>
          <a:p>
            <a:pPr algn="l"/>
            <a:r>
              <a:rPr lang="en-US" sz="950" dirty="0">
                <a:solidFill>
                  <a:srgbClr val="000000"/>
                </a:solidFill>
                <a:effectLst/>
                <a:latin typeface="Arial" panose="020B0604020202020204" pitchFamily="34" charset="0"/>
                <a:cs typeface="Arial" panose="020B0604020202020204" pitchFamily="34" charset="0"/>
              </a:rPr>
              <a:t>The WEL program is offering a NEW opportunity to participate in a hands-on internship with </a:t>
            </a:r>
            <a:r>
              <a:rPr lang="en-US" sz="950" b="1" dirty="0">
                <a:solidFill>
                  <a:srgbClr val="000000"/>
                </a:solidFill>
                <a:effectLst/>
                <a:latin typeface="Arial" panose="020B0604020202020204" pitchFamily="34" charset="0"/>
                <a:cs typeface="Arial" panose="020B0604020202020204" pitchFamily="34" charset="0"/>
              </a:rPr>
              <a:t>BCU</a:t>
            </a:r>
            <a:r>
              <a:rPr lang="en-US" sz="950" dirty="0">
                <a:solidFill>
                  <a:srgbClr val="000000"/>
                </a:solidFill>
                <a:effectLst/>
                <a:latin typeface="Arial" panose="020B0604020202020204" pitchFamily="34" charset="0"/>
                <a:cs typeface="Arial" panose="020B0604020202020204" pitchFamily="34" charset="0"/>
              </a:rPr>
              <a:t>. We have limited spots available. </a:t>
            </a:r>
          </a:p>
          <a:p>
            <a:pPr algn="l">
              <a:buFont typeface="Arial" panose="020B0604020202020204" pitchFamily="34" charset="0"/>
              <a:buChar char="•"/>
            </a:pPr>
            <a:r>
              <a:rPr lang="en-US" sz="950" dirty="0">
                <a:solidFill>
                  <a:srgbClr val="000000"/>
                </a:solidFill>
                <a:effectLst/>
                <a:latin typeface="Arial" panose="020B0604020202020204" pitchFamily="34" charset="0"/>
                <a:cs typeface="Arial" panose="020B0604020202020204" pitchFamily="34" charset="0"/>
              </a:rPr>
              <a:t>Launch your career with industry professionals</a:t>
            </a:r>
          </a:p>
          <a:p>
            <a:pPr algn="l">
              <a:buFont typeface="Arial" panose="020B0604020202020204" pitchFamily="34" charset="0"/>
              <a:buChar char="•"/>
            </a:pPr>
            <a:r>
              <a:rPr lang="en-US" sz="950" dirty="0">
                <a:solidFill>
                  <a:srgbClr val="000000"/>
                </a:solidFill>
                <a:effectLst/>
                <a:latin typeface="Arial" panose="020B0604020202020204" pitchFamily="34" charset="0"/>
                <a:cs typeface="Arial" panose="020B0604020202020204" pitchFamily="34" charset="0"/>
              </a:rPr>
              <a:t>Work full-time for six months in a paid internship ($18/hr.)</a:t>
            </a:r>
          </a:p>
          <a:p>
            <a:pPr algn="l">
              <a:buFont typeface="Arial" panose="020B0604020202020204" pitchFamily="34" charset="0"/>
              <a:buChar char="•"/>
            </a:pPr>
            <a:r>
              <a:rPr lang="en-US" sz="950" dirty="0">
                <a:solidFill>
                  <a:srgbClr val="000000"/>
                </a:solidFill>
                <a:effectLst/>
                <a:latin typeface="Arial" panose="020B0604020202020204" pitchFamily="34" charset="0"/>
                <a:cs typeface="Arial" panose="020B0604020202020204" pitchFamily="34" charset="0"/>
              </a:rPr>
              <a:t>Eligible for industry-recognized credentials</a:t>
            </a:r>
          </a:p>
          <a:p>
            <a:pPr algn="l"/>
            <a:r>
              <a:rPr lang="en-US" sz="950" dirty="0">
                <a:solidFill>
                  <a:srgbClr val="000000"/>
                </a:solidFill>
                <a:effectLst/>
                <a:latin typeface="Arial" panose="020B0604020202020204" pitchFamily="34" charset="0"/>
                <a:cs typeface="Arial" panose="020B0604020202020204" pitchFamily="34" charset="0"/>
              </a:rPr>
              <a:t> Take the first step towards your future and </a:t>
            </a:r>
            <a:r>
              <a:rPr lang="en-US" sz="950" dirty="0">
                <a:solidFill>
                  <a:srgbClr val="1D5782"/>
                </a:solidFill>
                <a:effectLst/>
                <a:latin typeface="Arial" panose="020B0604020202020204" pitchFamily="34" charset="0"/>
                <a:cs typeface="Arial" panose="020B0604020202020204" pitchFamily="34" charset="0"/>
                <a:hlinkClick r:id="rId3"/>
              </a:rPr>
              <a:t>submit an interest form.</a:t>
            </a:r>
            <a:r>
              <a:rPr lang="en-US" sz="950" dirty="0">
                <a:solidFill>
                  <a:srgbClr val="000000"/>
                </a:solidFill>
                <a:effectLst/>
                <a:latin typeface="Arial" panose="020B0604020202020204" pitchFamily="34" charset="0"/>
                <a:cs typeface="Arial" panose="020B0604020202020204" pitchFamily="34" charset="0"/>
              </a:rPr>
              <a:t>    </a:t>
            </a:r>
            <a:r>
              <a:rPr lang="en-US" sz="950" dirty="0">
                <a:solidFill>
                  <a:srgbClr val="1D5782"/>
                </a:solidFill>
                <a:effectLst/>
                <a:latin typeface="Arial" panose="020B0604020202020204" pitchFamily="34" charset="0"/>
                <a:cs typeface="Arial" panose="020B0604020202020204" pitchFamily="34" charset="0"/>
                <a:hlinkClick r:id="rId4"/>
              </a:rPr>
              <a:t>Download flyer (PDF).</a:t>
            </a:r>
            <a:endParaRPr lang="en-US" sz="950" dirty="0">
              <a:solidFill>
                <a:srgbClr val="0000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26E4F06-9527-2D1F-7087-53C2B76DCF77}"/>
              </a:ext>
            </a:extLst>
          </p:cNvPr>
          <p:cNvSpPr txBox="1"/>
          <p:nvPr/>
        </p:nvSpPr>
        <p:spPr>
          <a:xfrm>
            <a:off x="67812" y="2879181"/>
            <a:ext cx="6607299" cy="530915"/>
          </a:xfrm>
          <a:prstGeom prst="rect">
            <a:avLst/>
          </a:prstGeom>
          <a:noFill/>
        </p:spPr>
        <p:txBody>
          <a:bodyPr wrap="square">
            <a:spAutoFit/>
          </a:bodyPr>
          <a:lstStyle/>
          <a:p>
            <a:pPr algn="l"/>
            <a:r>
              <a:rPr lang="en-US" sz="950" b="1" i="0" dirty="0">
                <a:solidFill>
                  <a:srgbClr val="0000F0"/>
                </a:solidFill>
                <a:effectLst/>
                <a:latin typeface="Arial" panose="020B0604020202020204" pitchFamily="34" charset="0"/>
                <a:cs typeface="Arial" panose="020B0604020202020204" pitchFamily="34" charset="0"/>
              </a:rPr>
              <a:t>Workshops</a:t>
            </a:r>
          </a:p>
          <a:p>
            <a:pPr algn="l"/>
            <a:r>
              <a:rPr lang="en-US" sz="950" dirty="0">
                <a:solidFill>
                  <a:srgbClr val="000000"/>
                </a:solidFill>
                <a:effectLst/>
                <a:latin typeface="Arial" panose="020B0604020202020204" pitchFamily="34" charset="0"/>
                <a:cs typeface="Arial" panose="020B0604020202020204" pitchFamily="34" charset="0"/>
              </a:rPr>
              <a:t>The following workshops are available online or can be attended onsite at the Job Center of Lake County at 1 N. Genesee St., Waukegan, IL 60085.</a:t>
            </a:r>
          </a:p>
        </p:txBody>
      </p:sp>
      <p:pic>
        <p:nvPicPr>
          <p:cNvPr id="2054" name="Picture 6" descr="Bonus workshop">
            <a:extLst>
              <a:ext uri="{FF2B5EF4-FFF2-40B4-BE49-F238E27FC236}">
                <a16:creationId xmlns:a16="http://schemas.microsoft.com/office/drawing/2014/main" id="{850193B7-5A38-82DA-5388-2AA3F6E56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58" y="3441453"/>
            <a:ext cx="841633" cy="848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F087CBE-198A-F322-1917-5E5492B20EBE}"/>
              </a:ext>
            </a:extLst>
          </p:cNvPr>
          <p:cNvSpPr txBox="1"/>
          <p:nvPr/>
        </p:nvSpPr>
        <p:spPr>
          <a:xfrm>
            <a:off x="935291" y="3410096"/>
            <a:ext cx="5672933" cy="1115690"/>
          </a:xfrm>
          <a:prstGeom prst="rect">
            <a:avLst/>
          </a:prstGeom>
          <a:noFill/>
        </p:spPr>
        <p:txBody>
          <a:bodyPr wrap="square">
            <a:spAutoFit/>
          </a:bodyPr>
          <a:lstStyle/>
          <a:p>
            <a:r>
              <a:rPr lang="en-US" sz="950" b="0" i="0" dirty="0">
                <a:solidFill>
                  <a:srgbClr val="FF0000"/>
                </a:solidFill>
                <a:effectLst/>
                <a:latin typeface="Arial" panose="020B0604020202020204" pitchFamily="34" charset="0"/>
                <a:cs typeface="Arial" panose="020B0604020202020204" pitchFamily="34" charset="0"/>
              </a:rPr>
              <a:t>Tuesday, October 3, 2023 from 1:00 pm - 2:00 pm</a:t>
            </a:r>
            <a:br>
              <a:rPr lang="en-US" sz="950" dirty="0">
                <a:latin typeface="Arial" panose="020B0604020202020204" pitchFamily="34" charset="0"/>
                <a:cs typeface="Arial" panose="020B0604020202020204" pitchFamily="34" charset="0"/>
              </a:rPr>
            </a:br>
            <a:r>
              <a:rPr lang="en-US" sz="950" b="1" i="0" dirty="0">
                <a:solidFill>
                  <a:srgbClr val="000000"/>
                </a:solidFill>
                <a:effectLst/>
                <a:latin typeface="Arial" panose="020B0604020202020204" pitchFamily="34" charset="0"/>
                <a:cs typeface="Arial" panose="020B0604020202020204" pitchFamily="34" charset="0"/>
              </a:rPr>
              <a:t>Overcoming Barriers</a:t>
            </a:r>
            <a:br>
              <a:rPr lang="en-US" sz="950" dirty="0">
                <a:latin typeface="Arial" panose="020B0604020202020204" pitchFamily="34" charset="0"/>
                <a:cs typeface="Arial" panose="020B0604020202020204" pitchFamily="34" charset="0"/>
              </a:rPr>
            </a:br>
            <a:r>
              <a:rPr lang="en-US" sz="950" b="0" i="0" dirty="0">
                <a:solidFill>
                  <a:srgbClr val="000000"/>
                </a:solidFill>
                <a:effectLst/>
                <a:latin typeface="Arial" panose="020B0604020202020204" pitchFamily="34" charset="0"/>
                <a:cs typeface="Arial" panose="020B0604020202020204" pitchFamily="34" charset="0"/>
              </a:rPr>
              <a:t>Overcome barriers to employment due to being justice impacted. This workshop will provide you with information to help you gain the confidence and skills necessary to succeed in the workforce. Learn about resources and tools to help you jumpstart your job search, such as expungements, sealings, professional license, and driver’s license reinstatement, education, employment, and training services. </a:t>
            </a:r>
            <a:r>
              <a:rPr lang="en-US" sz="950" b="0" i="0" dirty="0">
                <a:solidFill>
                  <a:srgbClr val="1D5782"/>
                </a:solidFill>
                <a:effectLst/>
                <a:latin typeface="Arial" panose="020B0604020202020204" pitchFamily="34" charset="0"/>
                <a:cs typeface="Arial" panose="020B0604020202020204" pitchFamily="34" charset="0"/>
                <a:hlinkClick r:id="rId6"/>
              </a:rPr>
              <a:t>Register to attend in-person or online.</a:t>
            </a:r>
            <a:endParaRPr lang="en-US" sz="95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0E3DAC0E-2262-755E-735A-D6E34CD4EC0F}"/>
              </a:ext>
            </a:extLst>
          </p:cNvPr>
          <p:cNvCxnSpPr/>
          <p:nvPr/>
        </p:nvCxnSpPr>
        <p:spPr>
          <a:xfrm>
            <a:off x="156366" y="2810681"/>
            <a:ext cx="6326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CC2989-4F9D-4DAB-DC98-43760BE323C3}"/>
              </a:ext>
            </a:extLst>
          </p:cNvPr>
          <p:cNvCxnSpPr/>
          <p:nvPr/>
        </p:nvCxnSpPr>
        <p:spPr>
          <a:xfrm>
            <a:off x="156366" y="1565042"/>
            <a:ext cx="6326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D75921-D0A5-327A-8ACB-F3153E6889F4}"/>
              </a:ext>
            </a:extLst>
          </p:cNvPr>
          <p:cNvCxnSpPr>
            <a:cxnSpLocks/>
          </p:cNvCxnSpPr>
          <p:nvPr/>
        </p:nvCxnSpPr>
        <p:spPr>
          <a:xfrm>
            <a:off x="219075" y="4576191"/>
            <a:ext cx="6279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6A7132F-F5DF-4AE7-1683-1DDA3957412F}"/>
              </a:ext>
            </a:extLst>
          </p:cNvPr>
          <p:cNvSpPr txBox="1"/>
          <p:nvPr/>
        </p:nvSpPr>
        <p:spPr>
          <a:xfrm>
            <a:off x="163261" y="4655582"/>
            <a:ext cx="6518751" cy="2431435"/>
          </a:xfrm>
          <a:prstGeom prst="rect">
            <a:avLst/>
          </a:prstGeom>
          <a:noFill/>
        </p:spPr>
        <p:txBody>
          <a:bodyPr wrap="square">
            <a:spAutoFit/>
          </a:bodyPr>
          <a:lstStyle/>
          <a:p>
            <a:pPr algn="l"/>
            <a:r>
              <a:rPr lang="en-US" sz="950" dirty="0">
                <a:solidFill>
                  <a:srgbClr val="FF0000"/>
                </a:solidFill>
                <a:effectLst/>
                <a:latin typeface="Arial" panose="020B0604020202020204" pitchFamily="34" charset="0"/>
                <a:cs typeface="Arial" panose="020B0604020202020204" pitchFamily="34" charset="0"/>
              </a:rPr>
              <a:t>Tuesday, October 10, 2023 from 1:00 pm - 2:00 pm</a:t>
            </a:r>
            <a:br>
              <a:rPr lang="en-US" sz="950" dirty="0">
                <a:solidFill>
                  <a:srgbClr val="000000"/>
                </a:solidFill>
                <a:effectLst/>
                <a:latin typeface="Arial" panose="020B0604020202020204" pitchFamily="34" charset="0"/>
                <a:cs typeface="Arial" panose="020B0604020202020204" pitchFamily="34" charset="0"/>
              </a:rPr>
            </a:br>
            <a:r>
              <a:rPr lang="en-US" sz="950" b="1" dirty="0">
                <a:solidFill>
                  <a:srgbClr val="000000"/>
                </a:solidFill>
                <a:effectLst/>
                <a:latin typeface="Arial" panose="020B0604020202020204" pitchFamily="34" charset="0"/>
                <a:cs typeface="Arial" panose="020B0604020202020204" pitchFamily="34" charset="0"/>
              </a:rPr>
              <a:t>Accelerate Your Job Search</a:t>
            </a:r>
            <a:br>
              <a:rPr lang="en-US" sz="950" b="1" dirty="0">
                <a:solidFill>
                  <a:srgbClr val="000000"/>
                </a:solidFill>
                <a:effectLst/>
                <a:latin typeface="Arial" panose="020B0604020202020204" pitchFamily="34" charset="0"/>
                <a:cs typeface="Arial" panose="020B0604020202020204" pitchFamily="34" charset="0"/>
              </a:rPr>
            </a:br>
            <a:r>
              <a:rPr lang="en-US" sz="950" dirty="0">
                <a:solidFill>
                  <a:srgbClr val="000000"/>
                </a:solidFill>
                <a:effectLst/>
                <a:latin typeface="Arial" panose="020B0604020202020204" pitchFamily="34" charset="0"/>
                <a:cs typeface="Arial" panose="020B0604020202020204" pitchFamily="34" charset="0"/>
              </a:rPr>
              <a:t>Are you seeking a job or changing careers? Regardless of your job title or field, you have a personal brand. Learn how to customize your resume and other written tools to help you land a great job! </a:t>
            </a:r>
            <a:r>
              <a:rPr lang="en-US" sz="950" dirty="0">
                <a:solidFill>
                  <a:srgbClr val="1D5782"/>
                </a:solidFill>
                <a:effectLst/>
                <a:latin typeface="Arial" panose="020B0604020202020204" pitchFamily="34" charset="0"/>
                <a:cs typeface="Arial" panose="020B0604020202020204" pitchFamily="34" charset="0"/>
                <a:hlinkClick r:id="rId7"/>
              </a:rPr>
              <a:t>Register to attend in-person or online.</a:t>
            </a:r>
            <a:endParaRPr lang="en-US" sz="950" dirty="0">
              <a:solidFill>
                <a:srgbClr val="000000"/>
              </a:solidFill>
              <a:effectLst/>
              <a:latin typeface="Arial" panose="020B0604020202020204" pitchFamily="34" charset="0"/>
              <a:cs typeface="Arial" panose="020B0604020202020204" pitchFamily="34" charset="0"/>
            </a:endParaRPr>
          </a:p>
          <a:p>
            <a:pPr algn="l"/>
            <a:r>
              <a:rPr lang="en-US" sz="950" dirty="0">
                <a:solidFill>
                  <a:srgbClr val="FF0000"/>
                </a:solidFill>
                <a:effectLst/>
                <a:latin typeface="Arial" panose="020B0604020202020204" pitchFamily="34" charset="0"/>
                <a:cs typeface="Arial" panose="020B0604020202020204" pitchFamily="34" charset="0"/>
              </a:rPr>
              <a:t>Tuesday, October 17, 2023 from 1:00 pm - 2:00 pm</a:t>
            </a:r>
          </a:p>
          <a:p>
            <a:pPr algn="l"/>
            <a:br>
              <a:rPr lang="en-US" sz="950" dirty="0">
                <a:solidFill>
                  <a:srgbClr val="000000"/>
                </a:solidFill>
                <a:effectLst/>
                <a:latin typeface="Arial" panose="020B0604020202020204" pitchFamily="34" charset="0"/>
                <a:cs typeface="Arial" panose="020B0604020202020204" pitchFamily="34" charset="0"/>
              </a:rPr>
            </a:br>
            <a:r>
              <a:rPr lang="en-US" sz="950" b="1" dirty="0">
                <a:solidFill>
                  <a:srgbClr val="000000"/>
                </a:solidFill>
                <a:effectLst/>
                <a:latin typeface="Arial" panose="020B0604020202020204" pitchFamily="34" charset="0"/>
                <a:cs typeface="Arial" panose="020B0604020202020204" pitchFamily="34" charset="0"/>
              </a:rPr>
              <a:t>Your Personal Brand &amp; Resumes</a:t>
            </a:r>
            <a:br>
              <a:rPr lang="en-US" sz="950" b="1" dirty="0">
                <a:solidFill>
                  <a:srgbClr val="000000"/>
                </a:solidFill>
                <a:effectLst/>
                <a:latin typeface="Arial" panose="020B0604020202020204" pitchFamily="34" charset="0"/>
                <a:cs typeface="Arial" panose="020B0604020202020204" pitchFamily="34" charset="0"/>
              </a:rPr>
            </a:br>
            <a:r>
              <a:rPr lang="en-US" sz="950" dirty="0">
                <a:solidFill>
                  <a:srgbClr val="000000"/>
                </a:solidFill>
                <a:effectLst/>
                <a:latin typeface="Arial" panose="020B0604020202020204" pitchFamily="34" charset="0"/>
                <a:cs typeface="Arial" panose="020B0604020202020204" pitchFamily="34" charset="0"/>
              </a:rPr>
              <a:t>Are you seeking a job or changing careers? Regardless of your job title or field, you have a personal brand. Learn how to customize your resume and other written tools to help you land a great job! </a:t>
            </a:r>
            <a:r>
              <a:rPr lang="en-US" sz="950" dirty="0">
                <a:solidFill>
                  <a:srgbClr val="1D5782"/>
                </a:solidFill>
                <a:effectLst/>
                <a:latin typeface="Arial" panose="020B0604020202020204" pitchFamily="34" charset="0"/>
                <a:cs typeface="Arial" panose="020B0604020202020204" pitchFamily="34" charset="0"/>
                <a:hlinkClick r:id="rId8"/>
              </a:rPr>
              <a:t>Register to attend in-person or online.</a:t>
            </a:r>
            <a:endParaRPr lang="en-US" sz="950" dirty="0">
              <a:solidFill>
                <a:srgbClr val="000000"/>
              </a:solidFill>
              <a:effectLst/>
              <a:latin typeface="Arial" panose="020B0604020202020204" pitchFamily="34" charset="0"/>
              <a:cs typeface="Arial" panose="020B0604020202020204" pitchFamily="34" charset="0"/>
            </a:endParaRPr>
          </a:p>
          <a:p>
            <a:pPr algn="l"/>
            <a:r>
              <a:rPr lang="en-US" sz="950" dirty="0">
                <a:solidFill>
                  <a:srgbClr val="FF0000"/>
                </a:solidFill>
                <a:effectLst/>
                <a:latin typeface="Arial" panose="020B0604020202020204" pitchFamily="34" charset="0"/>
                <a:cs typeface="Arial" panose="020B0604020202020204" pitchFamily="34" charset="0"/>
              </a:rPr>
              <a:t>Tuesday, October 24, 2023, from 1:00 pm - 2:00 pm</a:t>
            </a:r>
          </a:p>
          <a:p>
            <a:pPr algn="l"/>
            <a:br>
              <a:rPr lang="en-US" sz="950" dirty="0">
                <a:solidFill>
                  <a:srgbClr val="000000"/>
                </a:solidFill>
                <a:effectLst/>
                <a:latin typeface="Arial" panose="020B0604020202020204" pitchFamily="34" charset="0"/>
                <a:cs typeface="Arial" panose="020B0604020202020204" pitchFamily="34" charset="0"/>
              </a:rPr>
            </a:br>
            <a:r>
              <a:rPr lang="en-US" sz="950" b="1" dirty="0">
                <a:solidFill>
                  <a:srgbClr val="000000"/>
                </a:solidFill>
                <a:effectLst/>
                <a:latin typeface="Arial" panose="020B0604020202020204" pitchFamily="34" charset="0"/>
                <a:cs typeface="Arial" panose="020B0604020202020204" pitchFamily="34" charset="0"/>
              </a:rPr>
              <a:t>Master the Interview </a:t>
            </a:r>
            <a:br>
              <a:rPr lang="en-US" sz="950" b="1" dirty="0">
                <a:solidFill>
                  <a:srgbClr val="000000"/>
                </a:solidFill>
                <a:effectLst/>
                <a:latin typeface="Arial" panose="020B0604020202020204" pitchFamily="34" charset="0"/>
                <a:cs typeface="Arial" panose="020B0604020202020204" pitchFamily="34" charset="0"/>
              </a:rPr>
            </a:br>
            <a:r>
              <a:rPr lang="en-US" sz="950" dirty="0">
                <a:solidFill>
                  <a:srgbClr val="000000"/>
                </a:solidFill>
                <a:effectLst/>
                <a:latin typeface="Arial" panose="020B0604020202020204" pitchFamily="34" charset="0"/>
                <a:cs typeface="Arial" panose="020B0604020202020204" pitchFamily="34" charset="0"/>
              </a:rPr>
              <a:t>Are you applying for a new job, pursuing a promotion, or looking for a career change? The Master the Interview workshop will equip you with the tools and knowledge needed to succeed in any interview. You'll learn effective strategies for preparing and providing safe answers, tips for leaving a lasting impression, and how to prepare for a virtual or in-person interview. </a:t>
            </a:r>
            <a:r>
              <a:rPr lang="en-US" sz="950" dirty="0">
                <a:solidFill>
                  <a:srgbClr val="1D5782"/>
                </a:solidFill>
                <a:effectLst/>
                <a:latin typeface="Arial" panose="020B0604020202020204" pitchFamily="34" charset="0"/>
                <a:cs typeface="Arial" panose="020B0604020202020204" pitchFamily="34" charset="0"/>
                <a:hlinkClick r:id="rId9"/>
              </a:rPr>
              <a:t>Register to attend in-person or online.</a:t>
            </a:r>
            <a:endParaRPr lang="en-US" sz="950" dirty="0">
              <a:solidFill>
                <a:srgbClr val="000000"/>
              </a:solidFill>
              <a:effectLst/>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BFD44D04-99AA-5FB5-C498-3123B64B7AF9}"/>
              </a:ext>
            </a:extLst>
          </p:cNvPr>
          <p:cNvCxnSpPr>
            <a:cxnSpLocks/>
          </p:cNvCxnSpPr>
          <p:nvPr/>
        </p:nvCxnSpPr>
        <p:spPr>
          <a:xfrm>
            <a:off x="219075" y="7201448"/>
            <a:ext cx="6279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C237CE-F140-6334-57E8-30BD17EFB37E}"/>
              </a:ext>
            </a:extLst>
          </p:cNvPr>
          <p:cNvSpPr txBox="1"/>
          <p:nvPr/>
        </p:nvSpPr>
        <p:spPr>
          <a:xfrm>
            <a:off x="163261" y="7501981"/>
            <a:ext cx="3413973" cy="1261884"/>
          </a:xfrm>
          <a:prstGeom prst="rect">
            <a:avLst/>
          </a:prstGeom>
          <a:noFill/>
        </p:spPr>
        <p:txBody>
          <a:bodyPr wrap="square">
            <a:spAutoFit/>
          </a:bodyPr>
          <a:lstStyle/>
          <a:p>
            <a:pPr algn="l"/>
            <a:r>
              <a:rPr lang="en-US" sz="950" dirty="0">
                <a:solidFill>
                  <a:srgbClr val="FF0000"/>
                </a:solidFill>
                <a:effectLst/>
                <a:latin typeface="tahoma" panose="020B0604030504040204" pitchFamily="34" charset="0"/>
              </a:rPr>
              <a:t>Thursday, October 5 &amp; 12, 2023 from 10:00 am to 12:00 pm</a:t>
            </a:r>
            <a:br>
              <a:rPr lang="en-US" sz="950" dirty="0">
                <a:solidFill>
                  <a:srgbClr val="000000"/>
                </a:solidFill>
                <a:effectLst/>
                <a:latin typeface="tahoma" panose="020B0604030504040204" pitchFamily="34" charset="0"/>
              </a:rPr>
            </a:br>
            <a:r>
              <a:rPr lang="en-US" sz="950" b="1" dirty="0">
                <a:solidFill>
                  <a:srgbClr val="000000"/>
                </a:solidFill>
                <a:effectLst/>
                <a:latin typeface="tahoma" panose="020B0604030504040204" pitchFamily="34" charset="0"/>
              </a:rPr>
              <a:t>Zion-Benton Public Library</a:t>
            </a:r>
            <a:br>
              <a:rPr lang="en-US" sz="950" dirty="0">
                <a:solidFill>
                  <a:srgbClr val="000000"/>
                </a:solidFill>
                <a:effectLst/>
                <a:latin typeface="tahoma" panose="020B0604030504040204" pitchFamily="34" charset="0"/>
              </a:rPr>
            </a:br>
            <a:r>
              <a:rPr lang="en-US" sz="950" dirty="0">
                <a:solidFill>
                  <a:srgbClr val="000000"/>
                </a:solidFill>
                <a:effectLst/>
                <a:latin typeface="tahoma" panose="020B0604030504040204" pitchFamily="34" charset="0"/>
              </a:rPr>
              <a:t>2400 Gabriel Ave., Zion, IL 60099</a:t>
            </a:r>
          </a:p>
          <a:p>
            <a:pPr algn="l"/>
            <a:endParaRPr lang="en-US" sz="950" dirty="0">
              <a:solidFill>
                <a:srgbClr val="000000"/>
              </a:solidFill>
              <a:effectLst/>
              <a:latin typeface="tahoma" panose="020B0604030504040204" pitchFamily="34" charset="0"/>
            </a:endParaRPr>
          </a:p>
          <a:p>
            <a:pPr algn="l"/>
            <a:r>
              <a:rPr lang="en-US" sz="950" dirty="0">
                <a:solidFill>
                  <a:srgbClr val="FF0000"/>
                </a:solidFill>
                <a:effectLst/>
                <a:latin typeface="tahoma" panose="020B0604030504040204" pitchFamily="34" charset="0"/>
              </a:rPr>
              <a:t>Tuesday, October 10, 2023 from 10:00 am to 12:00 pm</a:t>
            </a:r>
            <a:br>
              <a:rPr lang="en-US" sz="950" b="1" dirty="0">
                <a:solidFill>
                  <a:srgbClr val="000000"/>
                </a:solidFill>
                <a:effectLst/>
                <a:latin typeface="tahoma" panose="020B0604030504040204" pitchFamily="34" charset="0"/>
              </a:rPr>
            </a:br>
            <a:r>
              <a:rPr lang="en-US" sz="950" b="1" dirty="0">
                <a:solidFill>
                  <a:srgbClr val="000000"/>
                </a:solidFill>
                <a:effectLst/>
                <a:latin typeface="tahoma" panose="020B0604030504040204" pitchFamily="34" charset="0"/>
              </a:rPr>
              <a:t>Catholic Charities</a:t>
            </a:r>
            <a:br>
              <a:rPr lang="en-US" sz="950" b="1" dirty="0">
                <a:solidFill>
                  <a:srgbClr val="000000"/>
                </a:solidFill>
                <a:effectLst/>
                <a:latin typeface="tahoma" panose="020B0604030504040204" pitchFamily="34" charset="0"/>
              </a:rPr>
            </a:br>
            <a:r>
              <a:rPr lang="en-US" sz="950" dirty="0">
                <a:solidFill>
                  <a:srgbClr val="000000"/>
                </a:solidFill>
                <a:effectLst/>
                <a:latin typeface="tahoma" panose="020B0604030504040204" pitchFamily="34" charset="0"/>
              </a:rPr>
              <a:t>101 N. Cedar Lake Rd., Round Lake, IL 60073</a:t>
            </a:r>
          </a:p>
          <a:p>
            <a:pPr algn="l"/>
            <a:endParaRPr lang="en-US" sz="950" dirty="0">
              <a:solidFill>
                <a:srgbClr val="000000"/>
              </a:solidFill>
              <a:effectLst/>
              <a:latin typeface="tahoma" panose="020B0604030504040204" pitchFamily="34" charset="0"/>
            </a:endParaRPr>
          </a:p>
        </p:txBody>
      </p:sp>
      <p:sp>
        <p:nvSpPr>
          <p:cNvPr id="3" name="TextBox 2">
            <a:extLst>
              <a:ext uri="{FF2B5EF4-FFF2-40B4-BE49-F238E27FC236}">
                <a16:creationId xmlns:a16="http://schemas.microsoft.com/office/drawing/2014/main" id="{4C542ED2-0232-DF35-1A0B-21ADA7B780B3}"/>
              </a:ext>
            </a:extLst>
          </p:cNvPr>
          <p:cNvSpPr txBox="1"/>
          <p:nvPr/>
        </p:nvSpPr>
        <p:spPr>
          <a:xfrm>
            <a:off x="3636024" y="7446488"/>
            <a:ext cx="3188071" cy="677108"/>
          </a:xfrm>
          <a:prstGeom prst="rect">
            <a:avLst/>
          </a:prstGeom>
          <a:noFill/>
        </p:spPr>
        <p:txBody>
          <a:bodyPr wrap="square">
            <a:spAutoFit/>
          </a:bodyPr>
          <a:lstStyle/>
          <a:p>
            <a:pPr algn="l"/>
            <a:r>
              <a:rPr lang="en-US" sz="950" dirty="0">
                <a:solidFill>
                  <a:srgbClr val="FF0000"/>
                </a:solidFill>
                <a:effectLst/>
                <a:latin typeface="tahoma" panose="020B0604030504040204" pitchFamily="34" charset="0"/>
              </a:rPr>
              <a:t>Thursday, October 12, 2023 from 11:00 am to 1:00 pm</a:t>
            </a:r>
            <a:br>
              <a:rPr lang="en-US" sz="950" dirty="0">
                <a:solidFill>
                  <a:srgbClr val="FF0000"/>
                </a:solidFill>
                <a:effectLst/>
                <a:latin typeface="tahoma" panose="020B0604030504040204" pitchFamily="34" charset="0"/>
              </a:rPr>
            </a:br>
            <a:r>
              <a:rPr lang="en-US" sz="950" b="1" dirty="0">
                <a:solidFill>
                  <a:srgbClr val="000000"/>
                </a:solidFill>
                <a:effectLst/>
                <a:latin typeface="tahoma" panose="020B0604030504040204" pitchFamily="34" charset="0"/>
              </a:rPr>
              <a:t>North Chicago Public Library</a:t>
            </a:r>
            <a:br>
              <a:rPr lang="en-US" sz="950" b="1" dirty="0">
                <a:solidFill>
                  <a:srgbClr val="000000"/>
                </a:solidFill>
                <a:effectLst/>
                <a:latin typeface="tahoma" panose="020B0604030504040204" pitchFamily="34" charset="0"/>
              </a:rPr>
            </a:br>
            <a:r>
              <a:rPr lang="en-US" sz="950" dirty="0">
                <a:solidFill>
                  <a:srgbClr val="000000"/>
                </a:solidFill>
                <a:effectLst/>
                <a:latin typeface="tahoma" panose="020B0604030504040204" pitchFamily="34" charset="0"/>
              </a:rPr>
              <a:t>2100 Argonne Dr, North Chicago, IL 60064</a:t>
            </a:r>
            <a:br>
              <a:rPr lang="en-US" sz="950" dirty="0">
                <a:solidFill>
                  <a:srgbClr val="000000"/>
                </a:solidFill>
                <a:effectLst/>
                <a:latin typeface="tahoma" panose="020B0604030504040204" pitchFamily="34" charset="0"/>
              </a:rPr>
            </a:br>
            <a:r>
              <a:rPr lang="en-US" sz="950" i="1" dirty="0">
                <a:solidFill>
                  <a:srgbClr val="000000"/>
                </a:solidFill>
                <a:effectLst/>
                <a:latin typeface="tahoma" panose="020B0604030504040204" pitchFamily="34" charset="0"/>
              </a:rPr>
              <a:t>*Employers onsite ready to hire</a:t>
            </a:r>
          </a:p>
        </p:txBody>
      </p:sp>
      <p:sp>
        <p:nvSpPr>
          <p:cNvPr id="5" name="TextBox 4">
            <a:extLst>
              <a:ext uri="{FF2B5EF4-FFF2-40B4-BE49-F238E27FC236}">
                <a16:creationId xmlns:a16="http://schemas.microsoft.com/office/drawing/2014/main" id="{3A5C2C58-0E42-6A33-5F3F-E066E7F8B518}"/>
              </a:ext>
            </a:extLst>
          </p:cNvPr>
          <p:cNvSpPr txBox="1"/>
          <p:nvPr/>
        </p:nvSpPr>
        <p:spPr>
          <a:xfrm>
            <a:off x="3612212" y="8123596"/>
            <a:ext cx="3094743" cy="677108"/>
          </a:xfrm>
          <a:prstGeom prst="rect">
            <a:avLst/>
          </a:prstGeom>
          <a:noFill/>
        </p:spPr>
        <p:txBody>
          <a:bodyPr wrap="square">
            <a:spAutoFit/>
          </a:bodyPr>
          <a:lstStyle/>
          <a:p>
            <a:pPr algn="l"/>
            <a:r>
              <a:rPr lang="en-US" sz="950" dirty="0">
                <a:solidFill>
                  <a:srgbClr val="FF0000"/>
                </a:solidFill>
                <a:effectLst/>
                <a:latin typeface="tahoma" panose="020B0604030504040204" pitchFamily="34" charset="0"/>
              </a:rPr>
              <a:t>Tuesday, October 17, 2023 from 11:00 am to 1:00 pm</a:t>
            </a:r>
            <a:br>
              <a:rPr lang="en-US" sz="950" i="1" dirty="0">
                <a:solidFill>
                  <a:srgbClr val="000000"/>
                </a:solidFill>
                <a:effectLst/>
                <a:latin typeface="tahoma" panose="020B0604030504040204" pitchFamily="34" charset="0"/>
              </a:rPr>
            </a:br>
            <a:r>
              <a:rPr lang="en-US" sz="950" b="1" i="1" dirty="0">
                <a:solidFill>
                  <a:srgbClr val="000000"/>
                </a:solidFill>
                <a:effectLst/>
                <a:latin typeface="tahoma" panose="020B0604030504040204" pitchFamily="34" charset="0"/>
              </a:rPr>
              <a:t>Legacy Reentry Foundation</a:t>
            </a:r>
            <a:br>
              <a:rPr lang="en-US" sz="950" b="1" i="1" dirty="0">
                <a:solidFill>
                  <a:srgbClr val="000000"/>
                </a:solidFill>
                <a:effectLst/>
                <a:latin typeface="tahoma" panose="020B0604030504040204" pitchFamily="34" charset="0"/>
              </a:rPr>
            </a:br>
            <a:r>
              <a:rPr lang="en-US" sz="950" dirty="0">
                <a:solidFill>
                  <a:srgbClr val="000000"/>
                </a:solidFill>
                <a:effectLst/>
                <a:latin typeface="tahoma" panose="020B0604030504040204" pitchFamily="34" charset="0"/>
              </a:rPr>
              <a:t>420 W. Clayton St., Waukegan, IL 60085</a:t>
            </a:r>
            <a:br>
              <a:rPr lang="en-US" sz="950" i="1" dirty="0">
                <a:solidFill>
                  <a:srgbClr val="000000"/>
                </a:solidFill>
                <a:effectLst/>
                <a:latin typeface="tahoma" panose="020B0604030504040204" pitchFamily="34" charset="0"/>
              </a:rPr>
            </a:br>
            <a:r>
              <a:rPr lang="en-US" sz="950" i="1" dirty="0">
                <a:solidFill>
                  <a:srgbClr val="000000"/>
                </a:solidFill>
                <a:effectLst/>
                <a:latin typeface="tahoma" panose="020B0604030504040204" pitchFamily="34" charset="0"/>
              </a:rPr>
              <a:t>*Employers onsite ready to hire</a:t>
            </a:r>
            <a:endParaRPr lang="en-US" sz="950" dirty="0">
              <a:solidFill>
                <a:srgbClr val="000000"/>
              </a:solidFill>
              <a:effectLst/>
              <a:latin typeface="tahoma" panose="020B0604030504040204" pitchFamily="34" charset="0"/>
            </a:endParaRPr>
          </a:p>
        </p:txBody>
      </p:sp>
      <p:sp>
        <p:nvSpPr>
          <p:cNvPr id="7" name="TextBox 6">
            <a:extLst>
              <a:ext uri="{FF2B5EF4-FFF2-40B4-BE49-F238E27FC236}">
                <a16:creationId xmlns:a16="http://schemas.microsoft.com/office/drawing/2014/main" id="{58D33279-00C9-3897-2A11-A1AD8F22A276}"/>
              </a:ext>
            </a:extLst>
          </p:cNvPr>
          <p:cNvSpPr txBox="1"/>
          <p:nvPr/>
        </p:nvSpPr>
        <p:spPr>
          <a:xfrm>
            <a:off x="219075" y="7237428"/>
            <a:ext cx="1763474" cy="261610"/>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Other Locations:</a:t>
            </a:r>
          </a:p>
        </p:txBody>
      </p:sp>
    </p:spTree>
    <p:extLst>
      <p:ext uri="{BB962C8B-B14F-4D97-AF65-F5344CB8AC3E}">
        <p14:creationId xmlns:p14="http://schemas.microsoft.com/office/powerpoint/2010/main" val="94601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188DCC-FC5A-EE76-3472-408A342230CC}"/>
              </a:ext>
            </a:extLst>
          </p:cNvPr>
          <p:cNvPicPr>
            <a:picLocks noChangeAspect="1"/>
          </p:cNvPicPr>
          <p:nvPr/>
        </p:nvPicPr>
        <p:blipFill>
          <a:blip r:embed="rId2"/>
          <a:stretch>
            <a:fillRect/>
          </a:stretch>
        </p:blipFill>
        <p:spPr>
          <a:xfrm>
            <a:off x="219074" y="228600"/>
            <a:ext cx="6477001" cy="8572500"/>
          </a:xfrm>
          <a:prstGeom prst="rect">
            <a:avLst/>
          </a:prstGeom>
        </p:spPr>
      </p:pic>
      <p:pic>
        <p:nvPicPr>
          <p:cNvPr id="5" name="Picture 4">
            <a:extLst>
              <a:ext uri="{FF2B5EF4-FFF2-40B4-BE49-F238E27FC236}">
                <a16:creationId xmlns:a16="http://schemas.microsoft.com/office/drawing/2014/main" id="{73843FFD-4948-A552-DA33-840514AECA88}"/>
              </a:ext>
            </a:extLst>
          </p:cNvPr>
          <p:cNvPicPr>
            <a:picLocks noChangeAspect="1"/>
          </p:cNvPicPr>
          <p:nvPr/>
        </p:nvPicPr>
        <p:blipFill rotWithShape="1">
          <a:blip r:embed="rId2"/>
          <a:srcRect l="1913" t="88247" r="1470" b="7976"/>
          <a:stretch/>
        </p:blipFill>
        <p:spPr>
          <a:xfrm>
            <a:off x="1052514" y="6838950"/>
            <a:ext cx="5300661" cy="323850"/>
          </a:xfrm>
          <a:prstGeom prst="rect">
            <a:avLst/>
          </a:prstGeom>
        </p:spPr>
      </p:pic>
      <p:sp>
        <p:nvSpPr>
          <p:cNvPr id="3" name="TextBox 2">
            <a:extLst>
              <a:ext uri="{FF2B5EF4-FFF2-40B4-BE49-F238E27FC236}">
                <a16:creationId xmlns:a16="http://schemas.microsoft.com/office/drawing/2014/main" id="{E2263EC3-8010-8A9A-D5BC-D9C3A6382369}"/>
              </a:ext>
            </a:extLst>
          </p:cNvPr>
          <p:cNvSpPr txBox="1"/>
          <p:nvPr/>
        </p:nvSpPr>
        <p:spPr>
          <a:xfrm>
            <a:off x="995363" y="6764893"/>
            <a:ext cx="5300661" cy="369332"/>
          </a:xfrm>
          <a:prstGeom prst="rect">
            <a:avLst/>
          </a:prstGeom>
          <a:noFill/>
        </p:spPr>
        <p:txBody>
          <a:bodyPr wrap="square" rtlCol="0">
            <a:spAutoFit/>
          </a:bodyPr>
          <a:lstStyle/>
          <a:p>
            <a:r>
              <a:rPr lang="en-US" sz="1750" b="1" dirty="0">
                <a:latin typeface="Arial" panose="020B0604020202020204" pitchFamily="34" charset="0"/>
                <a:cs typeface="Arial" panose="020B0604020202020204" pitchFamily="34" charset="0"/>
              </a:rPr>
              <a:t>https://www.jotform.com/form/231555769629168</a:t>
            </a:r>
          </a:p>
        </p:txBody>
      </p:sp>
    </p:spTree>
    <p:extLst>
      <p:ext uri="{BB962C8B-B14F-4D97-AF65-F5344CB8AC3E}">
        <p14:creationId xmlns:p14="http://schemas.microsoft.com/office/powerpoint/2010/main" val="318106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12CECE1-3D7F-41FD-8CAA-5C23201077F3}"/>
              </a:ext>
            </a:extLst>
          </p:cNvPr>
          <p:cNvGrpSpPr/>
          <p:nvPr/>
        </p:nvGrpSpPr>
        <p:grpSpPr>
          <a:xfrm>
            <a:off x="3535490" y="1973121"/>
            <a:ext cx="1888612" cy="583520"/>
            <a:chOff x="4497357" y="5280632"/>
            <a:chExt cx="2624809" cy="534662"/>
          </a:xfrm>
        </p:grpSpPr>
        <p:sp>
          <p:nvSpPr>
            <p:cNvPr id="11" name="Rectangle: Rounded Corners 10">
              <a:extLst>
                <a:ext uri="{FF2B5EF4-FFF2-40B4-BE49-F238E27FC236}">
                  <a16:creationId xmlns:a16="http://schemas.microsoft.com/office/drawing/2014/main" id="{512F1E63-D564-4B81-9F9D-809DB327F058}"/>
                </a:ext>
              </a:extLst>
            </p:cNvPr>
            <p:cNvSpPr/>
            <p:nvPr/>
          </p:nvSpPr>
          <p:spPr>
            <a:xfrm rot="20107116">
              <a:off x="4497357" y="5300148"/>
              <a:ext cx="653645" cy="5151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Rounded Corners 12">
              <a:extLst>
                <a:ext uri="{FF2B5EF4-FFF2-40B4-BE49-F238E27FC236}">
                  <a16:creationId xmlns:a16="http://schemas.microsoft.com/office/drawing/2014/main" id="{474DE3A6-6812-4D22-BA6D-3674947A3DEE}"/>
                </a:ext>
              </a:extLst>
            </p:cNvPr>
            <p:cNvSpPr/>
            <p:nvPr/>
          </p:nvSpPr>
          <p:spPr>
            <a:xfrm rot="21196650">
              <a:off x="4560902" y="5332524"/>
              <a:ext cx="654116" cy="4260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a:extLst>
                <a:ext uri="{FF2B5EF4-FFF2-40B4-BE49-F238E27FC236}">
                  <a16:creationId xmlns:a16="http://schemas.microsoft.com/office/drawing/2014/main" id="{F9458B77-04F8-4197-865B-D8BF256616B0}"/>
                </a:ext>
              </a:extLst>
            </p:cNvPr>
            <p:cNvSpPr txBox="1"/>
            <p:nvPr/>
          </p:nvSpPr>
          <p:spPr>
            <a:xfrm>
              <a:off x="4998440" y="5280632"/>
              <a:ext cx="2123726" cy="276999"/>
            </a:xfrm>
            <a:prstGeom prst="rect">
              <a:avLst/>
            </a:prstGeom>
            <a:noFill/>
          </p:spPr>
          <p:txBody>
            <a:bodyPr wrap="square" rtlCol="0">
              <a:spAutoFit/>
            </a:bodyPr>
            <a:lstStyle/>
            <a:p>
              <a:pPr algn="ctr"/>
              <a:r>
                <a:rPr lang="en-US" sz="1200" dirty="0">
                  <a:solidFill>
                    <a:schemeClr val="accent1">
                      <a:lumMod val="75000"/>
                    </a:schemeClr>
                  </a:solidFill>
                  <a:latin typeface="Arial" panose="020B0604020202020204" pitchFamily="34" charset="0"/>
                  <a:cs typeface="Arial" panose="020B0604020202020204" pitchFamily="34" charset="0"/>
                </a:rPr>
                <a:t>Current Workshops</a:t>
              </a:r>
            </a:p>
          </p:txBody>
        </p:sp>
      </p:grpSp>
      <p:sp>
        <p:nvSpPr>
          <p:cNvPr id="14" name="TextBox 13">
            <a:extLst>
              <a:ext uri="{FF2B5EF4-FFF2-40B4-BE49-F238E27FC236}">
                <a16:creationId xmlns:a16="http://schemas.microsoft.com/office/drawing/2014/main" id="{E067D61C-558B-4F17-811B-136EB0667EE1}"/>
              </a:ext>
            </a:extLst>
          </p:cNvPr>
          <p:cNvSpPr txBox="1"/>
          <p:nvPr/>
        </p:nvSpPr>
        <p:spPr>
          <a:xfrm>
            <a:off x="3907498" y="2293590"/>
            <a:ext cx="2789339" cy="253916"/>
          </a:xfrm>
          <a:prstGeom prst="rect">
            <a:avLst/>
          </a:prstGeom>
          <a:noFill/>
        </p:spPr>
        <p:txBody>
          <a:bodyPr wrap="square" rtlCol="0">
            <a:spAutoFit/>
          </a:bodyPr>
          <a:lstStyle/>
          <a:p>
            <a:r>
              <a:rPr lang="en-US" sz="1050" dirty="0">
                <a:cs typeface="Arial" panose="020B0604020202020204" pitchFamily="34" charset="0"/>
                <a:hlinkClick r:id="rId2"/>
              </a:rPr>
              <a:t>https://www.lakecountyil.gov/393/Calendars</a:t>
            </a:r>
            <a:endParaRPr lang="en-US" sz="1050" dirty="0">
              <a:cs typeface="Arial" panose="020B0604020202020204" pitchFamily="34" charset="0"/>
            </a:endParaRPr>
          </a:p>
        </p:txBody>
      </p:sp>
      <p:sp>
        <p:nvSpPr>
          <p:cNvPr id="17" name="TextBox 16">
            <a:extLst>
              <a:ext uri="{FF2B5EF4-FFF2-40B4-BE49-F238E27FC236}">
                <a16:creationId xmlns:a16="http://schemas.microsoft.com/office/drawing/2014/main" id="{B92C8228-51BF-45B7-A989-96D88E8B7662}"/>
              </a:ext>
            </a:extLst>
          </p:cNvPr>
          <p:cNvSpPr txBox="1"/>
          <p:nvPr/>
        </p:nvSpPr>
        <p:spPr>
          <a:xfrm>
            <a:off x="3928675" y="2206771"/>
            <a:ext cx="1963883" cy="261610"/>
          </a:xfrm>
          <a:prstGeom prst="rect">
            <a:avLst/>
          </a:prstGeom>
          <a:noFill/>
        </p:spPr>
        <p:txBody>
          <a:bodyPr wrap="square" rtlCol="0">
            <a:spAutoFit/>
          </a:bodyPr>
          <a:lstStyle/>
          <a:p>
            <a:r>
              <a:rPr lang="en-US" sz="1100" dirty="0"/>
              <a:t>Link for current workshops</a:t>
            </a:r>
          </a:p>
        </p:txBody>
      </p:sp>
      <p:sp>
        <p:nvSpPr>
          <p:cNvPr id="5" name="Rectangle 4">
            <a:extLst>
              <a:ext uri="{FF2B5EF4-FFF2-40B4-BE49-F238E27FC236}">
                <a16:creationId xmlns:a16="http://schemas.microsoft.com/office/drawing/2014/main" id="{BF3B6A15-75F4-4972-A0A3-769DDD415782}"/>
              </a:ext>
            </a:extLst>
          </p:cNvPr>
          <p:cNvSpPr/>
          <p:nvPr/>
        </p:nvSpPr>
        <p:spPr>
          <a:xfrm>
            <a:off x="-7144" y="0"/>
            <a:ext cx="6872287" cy="4079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5EBFAE-8165-45AB-AFA7-223166187622}"/>
              </a:ext>
            </a:extLst>
          </p:cNvPr>
          <p:cNvSpPr txBox="1"/>
          <p:nvPr/>
        </p:nvSpPr>
        <p:spPr>
          <a:xfrm>
            <a:off x="216066" y="116633"/>
            <a:ext cx="809625" cy="307777"/>
          </a:xfrm>
          <a:prstGeom prst="rect">
            <a:avLst/>
          </a:prstGeom>
          <a:noFill/>
        </p:spPr>
        <p:txBody>
          <a:bodyPr wrap="square" rtlCol="0">
            <a:spAutoFit/>
          </a:bodyPr>
          <a:lstStyle/>
          <a:p>
            <a:r>
              <a:rPr lang="en-US" sz="1400" dirty="0"/>
              <a:t>Page 4</a:t>
            </a:r>
          </a:p>
        </p:txBody>
      </p:sp>
      <p:cxnSp>
        <p:nvCxnSpPr>
          <p:cNvPr id="8" name="Straight Connector 7">
            <a:extLst>
              <a:ext uri="{FF2B5EF4-FFF2-40B4-BE49-F238E27FC236}">
                <a16:creationId xmlns:a16="http://schemas.microsoft.com/office/drawing/2014/main" id="{C6525F35-E26A-D772-08B2-6903E9943B35}"/>
              </a:ext>
            </a:extLst>
          </p:cNvPr>
          <p:cNvCxnSpPr>
            <a:cxnSpLocks/>
          </p:cNvCxnSpPr>
          <p:nvPr/>
        </p:nvCxnSpPr>
        <p:spPr>
          <a:xfrm>
            <a:off x="36771" y="408471"/>
            <a:ext cx="10222" cy="8703715"/>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467FD8C1-BABE-612D-DF82-37E7884C087D}"/>
              </a:ext>
            </a:extLst>
          </p:cNvPr>
          <p:cNvCxnSpPr>
            <a:cxnSpLocks/>
          </p:cNvCxnSpPr>
          <p:nvPr/>
        </p:nvCxnSpPr>
        <p:spPr>
          <a:xfrm>
            <a:off x="6817335" y="424410"/>
            <a:ext cx="0" cy="870371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1" name="Rectangle 4">
            <a:extLst>
              <a:ext uri="{FF2B5EF4-FFF2-40B4-BE49-F238E27FC236}">
                <a16:creationId xmlns:a16="http://schemas.microsoft.com/office/drawing/2014/main" id="{BB9F9915-919B-8E99-A27F-B49DAE2A17AA}"/>
              </a:ext>
            </a:extLst>
          </p:cNvPr>
          <p:cNvSpPr>
            <a:spLocks noChangeArrowheads="1"/>
          </p:cNvSpPr>
          <p:nvPr/>
        </p:nvSpPr>
        <p:spPr bwMode="auto">
          <a:xfrm>
            <a:off x="0" y="158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51A97130-F764-B41A-238E-73F2BD7840C6}"/>
              </a:ext>
            </a:extLst>
          </p:cNvPr>
          <p:cNvSpPr txBox="1"/>
          <p:nvPr/>
        </p:nvSpPr>
        <p:spPr>
          <a:xfrm>
            <a:off x="4503" y="1953472"/>
            <a:ext cx="2945999" cy="577081"/>
          </a:xfrm>
          <a:prstGeom prst="rect">
            <a:avLst/>
          </a:prstGeom>
          <a:noFill/>
        </p:spPr>
        <p:txBody>
          <a:bodyPr wrap="square">
            <a:spAutoFit/>
          </a:bodyPr>
          <a:lstStyle/>
          <a:p>
            <a:pPr algn="ctr"/>
            <a:r>
              <a:rPr kumimoji="0" lang="en-US" altLang="en-US" sz="105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Lake County Workforce Development</a:t>
            </a:r>
            <a:br>
              <a:rPr kumimoji="0" lang="en-US" altLang="en-US" sz="105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br>
            <a:r>
              <a:rPr kumimoji="0" lang="en-US" altLang="en-US" sz="105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Phone: 847-377-3442</a:t>
            </a:r>
            <a:br>
              <a:rPr kumimoji="0" lang="en-US" altLang="en-US" sz="105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br>
            <a:r>
              <a:rPr kumimoji="0" lang="en-US" altLang="en-US" sz="105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Email: </a:t>
            </a:r>
            <a:r>
              <a:rPr kumimoji="0" lang="en-US" altLang="en-US" sz="1050" b="0" i="0" u="none" strike="noStrike" cap="none" normalizeH="0" baseline="0" dirty="0">
                <a:ln>
                  <a:noFill/>
                </a:ln>
                <a:solidFill>
                  <a:srgbClr val="1155CC"/>
                </a:solidFill>
                <a:effectLst/>
                <a:latin typeface="Tahoma" panose="020B0604030504040204" pitchFamily="34" charset="0"/>
                <a:cs typeface="Tahoma" panose="020B0604030504040204" pitchFamily="34" charset="0"/>
                <a:hlinkClick r:id="rId3"/>
              </a:rPr>
              <a:t>rgrant@lakecountyil.gov</a:t>
            </a:r>
            <a:endParaRPr lang="en-US" sz="1050" dirty="0"/>
          </a:p>
        </p:txBody>
      </p:sp>
      <p:cxnSp>
        <p:nvCxnSpPr>
          <p:cNvPr id="25" name="Straight Connector 24">
            <a:extLst>
              <a:ext uri="{FF2B5EF4-FFF2-40B4-BE49-F238E27FC236}">
                <a16:creationId xmlns:a16="http://schemas.microsoft.com/office/drawing/2014/main" id="{3819BAC1-0EBC-0E4B-CC0E-B42BBA572385}"/>
              </a:ext>
            </a:extLst>
          </p:cNvPr>
          <p:cNvCxnSpPr>
            <a:cxnSpLocks/>
          </p:cNvCxnSpPr>
          <p:nvPr/>
        </p:nvCxnSpPr>
        <p:spPr>
          <a:xfrm flipV="1">
            <a:off x="95058" y="1821821"/>
            <a:ext cx="6584087" cy="5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204CAC-80FA-545F-0324-3E2F424024E9}"/>
              </a:ext>
            </a:extLst>
          </p:cNvPr>
          <p:cNvCxnSpPr>
            <a:cxnSpLocks/>
          </p:cNvCxnSpPr>
          <p:nvPr/>
        </p:nvCxnSpPr>
        <p:spPr>
          <a:xfrm flipV="1">
            <a:off x="152560" y="3154987"/>
            <a:ext cx="6562161" cy="37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436726-270E-3A96-3703-C379F5202FCA}"/>
              </a:ext>
            </a:extLst>
          </p:cNvPr>
          <p:cNvCxnSpPr>
            <a:cxnSpLocks/>
          </p:cNvCxnSpPr>
          <p:nvPr/>
        </p:nvCxnSpPr>
        <p:spPr>
          <a:xfrm flipV="1">
            <a:off x="118962" y="2628151"/>
            <a:ext cx="6571499" cy="49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B8B2649-C626-0C06-27AD-8FB79315A517}"/>
              </a:ext>
            </a:extLst>
          </p:cNvPr>
          <p:cNvSpPr txBox="1"/>
          <p:nvPr/>
        </p:nvSpPr>
        <p:spPr>
          <a:xfrm>
            <a:off x="143224" y="2695279"/>
            <a:ext cx="6571497" cy="461665"/>
          </a:xfrm>
          <a:prstGeom prst="rect">
            <a:avLst/>
          </a:prstGeom>
          <a:noFill/>
        </p:spPr>
        <p:txBody>
          <a:bodyPr wrap="square">
            <a:spAutoFit/>
          </a:bodyPr>
          <a:lstStyle/>
          <a:p>
            <a:pPr algn="l"/>
            <a:r>
              <a:rPr lang="en-US" sz="800" i="1" dirty="0">
                <a:solidFill>
                  <a:srgbClr val="000000"/>
                </a:solidFill>
                <a:latin typeface="tahoma" panose="020B0604030504040204" pitchFamily="34" charset="0"/>
              </a:rPr>
              <a:t>T</a:t>
            </a:r>
            <a:r>
              <a:rPr lang="en-US" sz="800" i="1" dirty="0">
                <a:solidFill>
                  <a:srgbClr val="000000"/>
                </a:solidFill>
                <a:effectLst/>
                <a:latin typeface="tahoma" panose="020B0604030504040204" pitchFamily="34" charset="0"/>
              </a:rPr>
              <a:t>he Job Center of Lake County is an equal opportunity employer/program. Find a complete list of accommodations or make a request: </a:t>
            </a:r>
            <a:r>
              <a:rPr lang="en-US" sz="800" i="1" dirty="0">
                <a:solidFill>
                  <a:srgbClr val="1D5782"/>
                </a:solidFill>
                <a:effectLst/>
                <a:latin typeface="tahoma" panose="020B0604030504040204" pitchFamily="34" charset="0"/>
                <a:hlinkClick r:id="rId4"/>
              </a:rPr>
              <a:t>https://bit.ly/3EUjr6p</a:t>
            </a:r>
            <a:r>
              <a:rPr lang="en-US" sz="800" dirty="0">
                <a:solidFill>
                  <a:srgbClr val="000000"/>
                </a:solidFill>
                <a:effectLst/>
                <a:latin typeface="tahoma" panose="020B0604030504040204" pitchFamily="34" charset="0"/>
              </a:rPr>
              <a:t>.    </a:t>
            </a:r>
            <a:r>
              <a:rPr lang="en-US" sz="800" i="1" dirty="0">
                <a:solidFill>
                  <a:srgbClr val="000000"/>
                </a:solidFill>
                <a:effectLst/>
                <a:latin typeface="tahoma" panose="020B0604030504040204" pitchFamily="34" charset="0"/>
              </a:rPr>
              <a:t>Funds for this project were provided by the U.S. Department of Labor’s (USDOL) Employment and Training Administration. See our website for details. </a:t>
            </a:r>
            <a:r>
              <a:rPr lang="en-US" sz="800" i="1" dirty="0">
                <a:solidFill>
                  <a:srgbClr val="1D5782"/>
                </a:solidFill>
                <a:effectLst/>
                <a:latin typeface="tahoma" panose="020B0604030504040204" pitchFamily="34" charset="0"/>
                <a:hlinkClick r:id="rId5"/>
              </a:rPr>
              <a:t>https://bit.ly/3EUjr6p</a:t>
            </a:r>
            <a:endParaRPr lang="en-US" sz="800" dirty="0">
              <a:solidFill>
                <a:srgbClr val="000000"/>
              </a:solidFill>
              <a:effectLst/>
              <a:latin typeface="tahoma" panose="020B0604030504040204" pitchFamily="34" charset="0"/>
            </a:endParaRPr>
          </a:p>
        </p:txBody>
      </p:sp>
      <p:cxnSp>
        <p:nvCxnSpPr>
          <p:cNvPr id="52" name="Straight Connector 51">
            <a:extLst>
              <a:ext uri="{FF2B5EF4-FFF2-40B4-BE49-F238E27FC236}">
                <a16:creationId xmlns:a16="http://schemas.microsoft.com/office/drawing/2014/main" id="{54C0F541-F757-6AB1-9098-01C089778777}"/>
              </a:ext>
            </a:extLst>
          </p:cNvPr>
          <p:cNvCxnSpPr>
            <a:cxnSpLocks/>
          </p:cNvCxnSpPr>
          <p:nvPr/>
        </p:nvCxnSpPr>
        <p:spPr>
          <a:xfrm flipV="1">
            <a:off x="250472" y="5715368"/>
            <a:ext cx="6329218" cy="4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9AB0AF-A5BA-377A-DC5A-F048058B87B6}"/>
              </a:ext>
            </a:extLst>
          </p:cNvPr>
          <p:cNvSpPr txBox="1"/>
          <p:nvPr/>
        </p:nvSpPr>
        <p:spPr>
          <a:xfrm>
            <a:off x="195165" y="3281870"/>
            <a:ext cx="3228874" cy="276999"/>
          </a:xfrm>
          <a:prstGeom prst="rect">
            <a:avLst/>
          </a:prstGeom>
          <a:noFill/>
        </p:spPr>
        <p:txBody>
          <a:bodyPr wrap="square">
            <a:spAutoFit/>
          </a:bodyPr>
          <a:lstStyle/>
          <a:p>
            <a:r>
              <a:rPr lang="en-US" sz="1200" b="1" u="sng" dirty="0">
                <a:solidFill>
                  <a:srgbClr val="181616"/>
                </a:solidFill>
                <a:latin typeface="Lora" panose="020F0502020204030204" pitchFamily="2" charset="0"/>
              </a:rPr>
              <a:t>Celebrated on Monday, October 9, </a:t>
            </a:r>
            <a:r>
              <a:rPr lang="en-US" sz="1200" b="1" i="0" u="sng" dirty="0">
                <a:solidFill>
                  <a:srgbClr val="181616"/>
                </a:solidFill>
                <a:effectLst/>
                <a:latin typeface="Lora" panose="020F0502020204030204" pitchFamily="2" charset="0"/>
              </a:rPr>
              <a:t>2023</a:t>
            </a:r>
            <a:endParaRPr lang="en-US" sz="1200" u="sng" dirty="0"/>
          </a:p>
        </p:txBody>
      </p:sp>
      <p:pic>
        <p:nvPicPr>
          <p:cNvPr id="1026" name="Picture 2">
            <a:extLst>
              <a:ext uri="{FF2B5EF4-FFF2-40B4-BE49-F238E27FC236}">
                <a16:creationId xmlns:a16="http://schemas.microsoft.com/office/drawing/2014/main" id="{2472CCDE-78BF-3692-06A2-3CA2F8AF31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00" y="3595340"/>
            <a:ext cx="2958495" cy="17435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C53B935-76BD-7299-D556-23739C0FA4EF}"/>
              </a:ext>
            </a:extLst>
          </p:cNvPr>
          <p:cNvSpPr txBox="1"/>
          <p:nvPr/>
        </p:nvSpPr>
        <p:spPr>
          <a:xfrm>
            <a:off x="3371974" y="3246194"/>
            <a:ext cx="3241882" cy="307777"/>
          </a:xfrm>
          <a:prstGeom prst="rect">
            <a:avLst/>
          </a:prstGeom>
          <a:noFill/>
        </p:spPr>
        <p:txBody>
          <a:bodyPr wrap="square">
            <a:spAutoFit/>
          </a:bodyPr>
          <a:lstStyle/>
          <a:p>
            <a:pPr algn="l"/>
            <a:r>
              <a:rPr lang="en-US" sz="1400" b="1" i="0" dirty="0">
                <a:solidFill>
                  <a:srgbClr val="FF0000"/>
                </a:solidFill>
                <a:effectLst/>
                <a:latin typeface="Lora" pitchFamily="2" charset="0"/>
              </a:rPr>
              <a:t>What Is Indigenous Peoples’ Day?</a:t>
            </a:r>
          </a:p>
        </p:txBody>
      </p:sp>
      <p:sp>
        <p:nvSpPr>
          <p:cNvPr id="20" name="TextBox 19">
            <a:extLst>
              <a:ext uri="{FF2B5EF4-FFF2-40B4-BE49-F238E27FC236}">
                <a16:creationId xmlns:a16="http://schemas.microsoft.com/office/drawing/2014/main" id="{6428826B-844C-81D3-9169-10CEED03D9DA}"/>
              </a:ext>
            </a:extLst>
          </p:cNvPr>
          <p:cNvSpPr txBox="1"/>
          <p:nvPr/>
        </p:nvSpPr>
        <p:spPr>
          <a:xfrm>
            <a:off x="3344309" y="3514947"/>
            <a:ext cx="3319070" cy="1720151"/>
          </a:xfrm>
          <a:prstGeom prst="rect">
            <a:avLst/>
          </a:prstGeom>
          <a:noFill/>
        </p:spPr>
        <p:txBody>
          <a:bodyPr wrap="square">
            <a:spAutoFit/>
          </a:bodyPr>
          <a:lstStyle/>
          <a:p>
            <a:pPr>
              <a:lnSpc>
                <a:spcPct val="150000"/>
              </a:lnSpc>
            </a:pPr>
            <a:r>
              <a:rPr lang="en-US" sz="1200" b="0" i="0" dirty="0">
                <a:solidFill>
                  <a:srgbClr val="181616"/>
                </a:solidFill>
                <a:effectLst/>
                <a:latin typeface="Arial" panose="020B0604020202020204" pitchFamily="34" charset="0"/>
                <a:cs typeface="Arial" panose="020B0604020202020204" pitchFamily="34" charset="0"/>
              </a:rPr>
              <a:t>Indigenous Peoples’ Day honors the histories, cultures, and perspectives of Indigenous peoples and their ancestors who lived on the land now known as North America. They existed in these areas for thousands of years before the first European explorers arrived. </a:t>
            </a:r>
            <a:endParaRPr lang="en-US"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BA56CCF-508F-B1C1-2ADA-B1977BA9BEF3}"/>
              </a:ext>
            </a:extLst>
          </p:cNvPr>
          <p:cNvSpPr txBox="1"/>
          <p:nvPr/>
        </p:nvSpPr>
        <p:spPr>
          <a:xfrm>
            <a:off x="3329263" y="5210226"/>
            <a:ext cx="3448050" cy="461665"/>
          </a:xfrm>
          <a:prstGeom prst="rect">
            <a:avLst/>
          </a:prstGeom>
          <a:noFill/>
        </p:spPr>
        <p:txBody>
          <a:bodyPr wrap="square">
            <a:spAutoFit/>
          </a:bodyPr>
          <a:lstStyle/>
          <a:p>
            <a:r>
              <a:rPr lang="en-US" sz="1200" dirty="0">
                <a:hlinkClick r:id="rId7"/>
              </a:rPr>
              <a:t>Indigenous Peoples' Day 2023: A Celebration of Culture and History | The Old Farmer's Almanac</a:t>
            </a:r>
            <a:endParaRPr lang="en-US" sz="1200" dirty="0"/>
          </a:p>
        </p:txBody>
      </p:sp>
      <p:sp>
        <p:nvSpPr>
          <p:cNvPr id="32" name="TextBox 31">
            <a:extLst>
              <a:ext uri="{FF2B5EF4-FFF2-40B4-BE49-F238E27FC236}">
                <a16:creationId xmlns:a16="http://schemas.microsoft.com/office/drawing/2014/main" id="{D5012C29-D969-0F5A-06CA-9050E5387292}"/>
              </a:ext>
            </a:extLst>
          </p:cNvPr>
          <p:cNvSpPr txBox="1"/>
          <p:nvPr/>
        </p:nvSpPr>
        <p:spPr>
          <a:xfrm>
            <a:off x="1121755" y="5407491"/>
            <a:ext cx="2433858" cy="261610"/>
          </a:xfrm>
          <a:prstGeom prst="rect">
            <a:avLst/>
          </a:prstGeom>
          <a:noFill/>
        </p:spPr>
        <p:txBody>
          <a:bodyPr wrap="square">
            <a:spAutoFit/>
          </a:bodyPr>
          <a:lstStyle/>
          <a:p>
            <a:r>
              <a:rPr lang="en-US" sz="1050" i="1" dirty="0">
                <a:solidFill>
                  <a:srgbClr val="181616"/>
                </a:solidFill>
                <a:latin typeface="Lora" panose="020F0502020204030204" pitchFamily="2" charset="0"/>
              </a:rPr>
              <a:t>Click on the link for </a:t>
            </a:r>
            <a:r>
              <a:rPr lang="en-US" sz="1050" i="1" dirty="0">
                <a:solidFill>
                  <a:srgbClr val="181616"/>
                </a:solidFill>
                <a:latin typeface="Arial" panose="020B0604020202020204" pitchFamily="34" charset="0"/>
                <a:cs typeface="Arial" panose="020B0604020202020204" pitchFamily="34" charset="0"/>
              </a:rPr>
              <a:t>the</a:t>
            </a:r>
            <a:r>
              <a:rPr lang="en-US" sz="1050" i="1" dirty="0">
                <a:solidFill>
                  <a:srgbClr val="181616"/>
                </a:solidFill>
                <a:latin typeface="Lora" panose="020F0502020204030204" pitchFamily="2" charset="0"/>
              </a:rPr>
              <a:t> story! &gt;</a:t>
            </a:r>
            <a:endParaRPr lang="en-US" sz="1050" i="1" dirty="0"/>
          </a:p>
        </p:txBody>
      </p:sp>
      <p:sp>
        <p:nvSpPr>
          <p:cNvPr id="36" name="AutoShape 4">
            <a:extLst>
              <a:ext uri="{FF2B5EF4-FFF2-40B4-BE49-F238E27FC236}">
                <a16:creationId xmlns:a16="http://schemas.microsoft.com/office/drawing/2014/main" id="{DA5784F1-222B-A1A9-0018-AE1A1E5203D6}"/>
              </a:ext>
            </a:extLst>
          </p:cNvPr>
          <p:cNvSpPr>
            <a:spLocks noChangeAspect="1" noChangeArrowheads="1"/>
          </p:cNvSpPr>
          <p:nvPr/>
        </p:nvSpPr>
        <p:spPr bwMode="auto">
          <a:xfrm>
            <a:off x="76200" y="68263"/>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TextBox 36">
            <a:extLst>
              <a:ext uri="{FF2B5EF4-FFF2-40B4-BE49-F238E27FC236}">
                <a16:creationId xmlns:a16="http://schemas.microsoft.com/office/drawing/2014/main" id="{800B9ED6-EC51-8111-8F57-57CDE44E2B33}"/>
              </a:ext>
            </a:extLst>
          </p:cNvPr>
          <p:cNvSpPr txBox="1"/>
          <p:nvPr/>
        </p:nvSpPr>
        <p:spPr>
          <a:xfrm>
            <a:off x="204766" y="5806538"/>
            <a:ext cx="3228874" cy="276999"/>
          </a:xfrm>
          <a:prstGeom prst="rect">
            <a:avLst/>
          </a:prstGeom>
          <a:noFill/>
        </p:spPr>
        <p:txBody>
          <a:bodyPr wrap="square">
            <a:spAutoFit/>
          </a:bodyPr>
          <a:lstStyle/>
          <a:p>
            <a:r>
              <a:rPr lang="en-US" sz="1200" b="1" u="sng" dirty="0">
                <a:solidFill>
                  <a:srgbClr val="181616"/>
                </a:solidFill>
                <a:latin typeface="Lora" panose="020F0502020204030204" pitchFamily="2" charset="0"/>
              </a:rPr>
              <a:t>Celebrated on Tuesday, October 31, </a:t>
            </a:r>
            <a:r>
              <a:rPr lang="en-US" sz="1200" b="1" i="0" u="sng" dirty="0">
                <a:solidFill>
                  <a:srgbClr val="181616"/>
                </a:solidFill>
                <a:effectLst/>
                <a:latin typeface="Lora" panose="020F0502020204030204" pitchFamily="2" charset="0"/>
              </a:rPr>
              <a:t>2023</a:t>
            </a:r>
            <a:endParaRPr lang="en-US" sz="1200" u="sng" dirty="0"/>
          </a:p>
        </p:txBody>
      </p:sp>
      <p:sp>
        <p:nvSpPr>
          <p:cNvPr id="45" name="TextBox 44">
            <a:extLst>
              <a:ext uri="{FF2B5EF4-FFF2-40B4-BE49-F238E27FC236}">
                <a16:creationId xmlns:a16="http://schemas.microsoft.com/office/drawing/2014/main" id="{6663A271-9570-E759-A870-942BDD7EA111}"/>
              </a:ext>
            </a:extLst>
          </p:cNvPr>
          <p:cNvSpPr txBox="1"/>
          <p:nvPr/>
        </p:nvSpPr>
        <p:spPr>
          <a:xfrm>
            <a:off x="3376630" y="6019460"/>
            <a:ext cx="3299822" cy="1584473"/>
          </a:xfrm>
          <a:prstGeom prst="rect">
            <a:avLst/>
          </a:prstGeom>
          <a:noFill/>
        </p:spPr>
        <p:txBody>
          <a:bodyPr wrap="square">
            <a:spAutoFit/>
          </a:bodyPr>
          <a:lstStyle/>
          <a:p>
            <a:pPr algn="l">
              <a:lnSpc>
                <a:spcPct val="150000"/>
              </a:lnSpc>
            </a:pPr>
            <a:r>
              <a:rPr lang="en-US" sz="1100" b="1" i="0" u="none" strike="noStrike" dirty="0">
                <a:solidFill>
                  <a:srgbClr val="444444"/>
                </a:solidFill>
                <a:effectLst/>
                <a:latin typeface="Arial" panose="020B0604020202020204" pitchFamily="34" charset="0"/>
                <a:cs typeface="Arial" panose="020B0604020202020204" pitchFamily="34" charset="0"/>
                <a:hlinkClick r:id="rId8"/>
              </a:rPr>
              <a:t>History of Trick-Or-Treating</a:t>
            </a:r>
            <a:endParaRPr lang="en-US" sz="1100" b="1" i="0" dirty="0">
              <a:solidFill>
                <a:srgbClr val="666666"/>
              </a:solidFill>
              <a:effectLst/>
              <a:latin typeface="Arial" panose="020B0604020202020204" pitchFamily="34" charset="0"/>
              <a:cs typeface="Arial" panose="020B0604020202020204" pitchFamily="34" charset="0"/>
            </a:endParaRPr>
          </a:p>
          <a:p>
            <a:pPr algn="l">
              <a:lnSpc>
                <a:spcPct val="150000"/>
              </a:lnSpc>
            </a:pPr>
            <a:r>
              <a:rPr lang="en-US" sz="1100" b="0" i="0" dirty="0">
                <a:solidFill>
                  <a:srgbClr val="666666"/>
                </a:solidFill>
                <a:effectLst/>
                <a:latin typeface="Arial" panose="020B0604020202020204" pitchFamily="34" charset="0"/>
                <a:cs typeface="Arial" panose="020B0604020202020204" pitchFamily="34" charset="0"/>
              </a:rPr>
              <a:t>Borrowing from European traditions, Americans began to dress up in costumes and go house to house asking for food or money, a practice that eventually became today’s “trick-or-treat” tradition. Young women believed that … </a:t>
            </a:r>
            <a:r>
              <a:rPr lang="en-US" sz="1100" b="0" i="0" u="none" strike="noStrike" dirty="0">
                <a:solidFill>
                  <a:srgbClr val="4007A2"/>
                </a:solidFill>
                <a:effectLst/>
                <a:latin typeface="Arial" panose="020B0604020202020204" pitchFamily="34" charset="0"/>
                <a:cs typeface="Arial" panose="020B0604020202020204" pitchFamily="34" charset="0"/>
                <a:hlinkClick r:id="rId9"/>
              </a:rPr>
              <a:t>See more</a:t>
            </a:r>
            <a:endParaRPr lang="en-US" sz="1100" b="0" i="0" dirty="0">
              <a:solidFill>
                <a:srgbClr val="666666"/>
              </a:solidFill>
              <a:effectLst/>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F843C2E-A5F9-EC49-4BC6-BBD772F4AC42}"/>
              </a:ext>
            </a:extLst>
          </p:cNvPr>
          <p:cNvSpPr txBox="1"/>
          <p:nvPr/>
        </p:nvSpPr>
        <p:spPr>
          <a:xfrm>
            <a:off x="3381095" y="5827969"/>
            <a:ext cx="3241882" cy="307777"/>
          </a:xfrm>
          <a:prstGeom prst="rect">
            <a:avLst/>
          </a:prstGeom>
          <a:noFill/>
        </p:spPr>
        <p:txBody>
          <a:bodyPr wrap="square">
            <a:spAutoFit/>
          </a:bodyPr>
          <a:lstStyle/>
          <a:p>
            <a:pPr algn="l"/>
            <a:r>
              <a:rPr lang="en-US" sz="1400" b="1" i="0" dirty="0">
                <a:solidFill>
                  <a:srgbClr val="FF0000"/>
                </a:solidFill>
                <a:effectLst/>
                <a:latin typeface="Lora" pitchFamily="2" charset="0"/>
              </a:rPr>
              <a:t>Why Do We Celebrate Halloween?</a:t>
            </a:r>
          </a:p>
        </p:txBody>
      </p:sp>
      <p:cxnSp>
        <p:nvCxnSpPr>
          <p:cNvPr id="47" name="Straight Connector 46">
            <a:extLst>
              <a:ext uri="{FF2B5EF4-FFF2-40B4-BE49-F238E27FC236}">
                <a16:creationId xmlns:a16="http://schemas.microsoft.com/office/drawing/2014/main" id="{01B6CB7F-669B-580C-BF88-15F74EC5282B}"/>
              </a:ext>
            </a:extLst>
          </p:cNvPr>
          <p:cNvCxnSpPr>
            <a:cxnSpLocks/>
          </p:cNvCxnSpPr>
          <p:nvPr/>
        </p:nvCxnSpPr>
        <p:spPr>
          <a:xfrm flipV="1">
            <a:off x="282889" y="7719039"/>
            <a:ext cx="6329218" cy="4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alloween and Trick-or-Treating Safety Tips">
            <a:extLst>
              <a:ext uri="{FF2B5EF4-FFF2-40B4-BE49-F238E27FC236}">
                <a16:creationId xmlns:a16="http://schemas.microsoft.com/office/drawing/2014/main" id="{A7235D4E-E7DA-DD86-7E70-D0AE2F70CC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4" y="6141090"/>
            <a:ext cx="2474245" cy="15203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F105C01-C2B0-E718-DE3F-48867E765B00}"/>
              </a:ext>
            </a:extLst>
          </p:cNvPr>
          <p:cNvSpPr txBox="1"/>
          <p:nvPr/>
        </p:nvSpPr>
        <p:spPr>
          <a:xfrm>
            <a:off x="506919" y="7762899"/>
            <a:ext cx="5798037" cy="369332"/>
          </a:xfrm>
          <a:prstGeom prst="rect">
            <a:avLst/>
          </a:prstGeom>
          <a:noFill/>
        </p:spPr>
        <p:txBody>
          <a:bodyPr wrap="square">
            <a:spAutoFit/>
          </a:bodyPr>
          <a:lstStyle/>
          <a:p>
            <a:pPr algn="ctr"/>
            <a:r>
              <a:rPr lang="en-US" sz="900" b="1" dirty="0">
                <a:latin typeface="Arial" panose="020B0604020202020204" pitchFamily="34" charset="0"/>
                <a:cs typeface="Arial" panose="020B0604020202020204" pitchFamily="34" charset="0"/>
              </a:rPr>
              <a:t>*** For more information or if you have any questions, please contact one of the</a:t>
            </a:r>
          </a:p>
          <a:p>
            <a:pPr algn="ctr"/>
            <a:r>
              <a:rPr lang="en-US" sz="900" b="1" dirty="0">
                <a:latin typeface="Arial" panose="020B0604020202020204" pitchFamily="34" charset="0"/>
                <a:cs typeface="Arial" panose="020B0604020202020204" pitchFamily="34" charset="0"/>
              </a:rPr>
              <a:t> District 113 Adult Guidance/Transition Coordinators ***</a:t>
            </a:r>
          </a:p>
        </p:txBody>
      </p:sp>
      <p:sp>
        <p:nvSpPr>
          <p:cNvPr id="50" name="TextBox 49">
            <a:extLst>
              <a:ext uri="{FF2B5EF4-FFF2-40B4-BE49-F238E27FC236}">
                <a16:creationId xmlns:a16="http://schemas.microsoft.com/office/drawing/2014/main" id="{C84472C6-5DBA-5EBC-F8F7-2A3D75E91D97}"/>
              </a:ext>
            </a:extLst>
          </p:cNvPr>
          <p:cNvSpPr txBox="1"/>
          <p:nvPr/>
        </p:nvSpPr>
        <p:spPr>
          <a:xfrm>
            <a:off x="2138360" y="8308549"/>
            <a:ext cx="2347650" cy="600164"/>
          </a:xfrm>
          <a:prstGeom prst="rect">
            <a:avLst/>
          </a:prstGeom>
          <a:noFill/>
        </p:spPr>
        <p:txBody>
          <a:bodyPr wrap="square">
            <a:spAutoFit/>
          </a:bodyPr>
          <a:lstStyle/>
          <a:p>
            <a:pPr algn="ctr"/>
            <a:r>
              <a:rPr lang="en-US" sz="1100" b="0" dirty="0">
                <a:latin typeface="Arial" panose="020B0604020202020204" pitchFamily="34" charset="0"/>
                <a:cs typeface="Arial" panose="020B0604020202020204" pitchFamily="34" charset="0"/>
              </a:rPr>
              <a:t>Suzanne Klauke</a:t>
            </a:r>
          </a:p>
          <a:p>
            <a:pPr algn="ctr"/>
            <a:r>
              <a:rPr lang="en-US" sz="1100" b="0" dirty="0">
                <a:latin typeface="Arial" panose="020B0604020202020204" pitchFamily="34" charset="0"/>
                <a:cs typeface="Arial" panose="020B0604020202020204" pitchFamily="34" charset="0"/>
              </a:rPr>
              <a:t>Phone: 224-765-2410 and </a:t>
            </a:r>
          </a:p>
          <a:p>
            <a:pPr algn="ctr"/>
            <a:r>
              <a:rPr lang="en-US" sz="1100" b="0" dirty="0">
                <a:latin typeface="Arial" panose="020B0604020202020204" pitchFamily="34" charset="0"/>
                <a:cs typeface="Arial" panose="020B0604020202020204" pitchFamily="34" charset="0"/>
              </a:rPr>
              <a:t>Email: sklauke@dist113.org</a:t>
            </a:r>
          </a:p>
        </p:txBody>
      </p:sp>
      <p:sp>
        <p:nvSpPr>
          <p:cNvPr id="54" name="TextBox 53">
            <a:extLst>
              <a:ext uri="{FF2B5EF4-FFF2-40B4-BE49-F238E27FC236}">
                <a16:creationId xmlns:a16="http://schemas.microsoft.com/office/drawing/2014/main" id="{449D6196-3A24-FA43-62A9-77C5C9CA63D7}"/>
              </a:ext>
            </a:extLst>
          </p:cNvPr>
          <p:cNvSpPr txBox="1"/>
          <p:nvPr/>
        </p:nvSpPr>
        <p:spPr>
          <a:xfrm>
            <a:off x="4367076" y="8118097"/>
            <a:ext cx="2347645" cy="769441"/>
          </a:xfrm>
          <a:prstGeom prst="rect">
            <a:avLst/>
          </a:prstGeom>
          <a:noFill/>
        </p:spPr>
        <p:txBody>
          <a:bodyPr wrap="square">
            <a:spAutoFit/>
          </a:bodyPr>
          <a:lstStyle/>
          <a:p>
            <a:pPr algn="ctr"/>
            <a:r>
              <a:rPr lang="en-US" sz="1100" b="0" dirty="0">
                <a:latin typeface="Arial" panose="020B0604020202020204" pitchFamily="34" charset="0"/>
                <a:cs typeface="Arial" panose="020B0604020202020204" pitchFamily="34" charset="0"/>
              </a:rPr>
              <a:t>Veronica </a:t>
            </a:r>
            <a:r>
              <a:rPr lang="en-US" sz="1100" b="0" dirty="0" err="1">
                <a:latin typeface="Arial" panose="020B0604020202020204" pitchFamily="34" charset="0"/>
                <a:cs typeface="Arial" panose="020B0604020202020204" pitchFamily="34" charset="0"/>
              </a:rPr>
              <a:t>Albarran</a:t>
            </a:r>
            <a:endParaRPr lang="en-US" sz="1100" b="0" dirty="0">
              <a:latin typeface="Arial" panose="020B0604020202020204" pitchFamily="34" charset="0"/>
              <a:cs typeface="Arial" panose="020B0604020202020204" pitchFamily="34" charset="0"/>
            </a:endParaRPr>
          </a:p>
          <a:p>
            <a:pPr algn="ctr"/>
            <a:r>
              <a:rPr lang="en-US" sz="1100" b="0" dirty="0">
                <a:latin typeface="Arial" panose="020B0604020202020204" pitchFamily="34" charset="0"/>
                <a:cs typeface="Arial" panose="020B0604020202020204" pitchFamily="34" charset="0"/>
              </a:rPr>
              <a:t>(English/Spanish)</a:t>
            </a:r>
          </a:p>
          <a:p>
            <a:pPr algn="ctr"/>
            <a:r>
              <a:rPr lang="en-US" sz="1100" b="0" dirty="0">
                <a:latin typeface="Arial" panose="020B0604020202020204" pitchFamily="34" charset="0"/>
                <a:cs typeface="Arial" panose="020B0604020202020204" pitchFamily="34" charset="0"/>
              </a:rPr>
              <a:t>Phone: 224-384-7288</a:t>
            </a:r>
          </a:p>
          <a:p>
            <a:pPr algn="ctr"/>
            <a:r>
              <a:rPr lang="en-US" sz="1100" b="0" dirty="0">
                <a:latin typeface="Arial" panose="020B0604020202020204" pitchFamily="34" charset="0"/>
                <a:cs typeface="Arial" panose="020B0604020202020204" pitchFamily="34" charset="0"/>
              </a:rPr>
              <a:t>Email: aramirez@dist113.org</a:t>
            </a:r>
          </a:p>
        </p:txBody>
      </p:sp>
      <p:sp>
        <p:nvSpPr>
          <p:cNvPr id="2" name="TextBox 1">
            <a:extLst>
              <a:ext uri="{FF2B5EF4-FFF2-40B4-BE49-F238E27FC236}">
                <a16:creationId xmlns:a16="http://schemas.microsoft.com/office/drawing/2014/main" id="{468B66BC-DDBA-4C85-FC91-2EE4FC356BC8}"/>
              </a:ext>
            </a:extLst>
          </p:cNvPr>
          <p:cNvSpPr txBox="1"/>
          <p:nvPr/>
        </p:nvSpPr>
        <p:spPr>
          <a:xfrm>
            <a:off x="0" y="7997123"/>
            <a:ext cx="2347645" cy="938719"/>
          </a:xfrm>
          <a:prstGeom prst="rect">
            <a:avLst/>
          </a:prstGeom>
          <a:noFill/>
        </p:spPr>
        <p:txBody>
          <a:bodyPr wrap="square">
            <a:spAutoFit/>
          </a:bodyPr>
          <a:lstStyle/>
          <a:p>
            <a:pPr algn="ctr"/>
            <a:r>
              <a:rPr lang="en-US" sz="1100" dirty="0">
                <a:latin typeface="Arial" panose="020B0604020202020204" pitchFamily="34" charset="0"/>
                <a:cs typeface="Arial" panose="020B0604020202020204" pitchFamily="34" charset="0"/>
              </a:rPr>
              <a:t>Diego </a:t>
            </a:r>
            <a:r>
              <a:rPr lang="en-US" sz="1100" dirty="0" err="1">
                <a:latin typeface="Arial" panose="020B0604020202020204" pitchFamily="34" charset="0"/>
                <a:cs typeface="Arial" panose="020B0604020202020204" pitchFamily="34" charset="0"/>
              </a:rPr>
              <a:t>Albarran</a:t>
            </a:r>
            <a:endParaRPr lang="en-US" sz="1100" dirty="0">
              <a:latin typeface="Arial" panose="020B0604020202020204" pitchFamily="34" charset="0"/>
              <a:cs typeface="Arial" panose="020B0604020202020204" pitchFamily="34" charset="0"/>
            </a:endParaRPr>
          </a:p>
          <a:p>
            <a:pPr algn="ctr"/>
            <a:r>
              <a:rPr lang="en-US" sz="1100" b="0" dirty="0">
                <a:latin typeface="Arial" panose="020B0604020202020204" pitchFamily="34" charset="0"/>
                <a:cs typeface="Arial" panose="020B0604020202020204" pitchFamily="34" charset="0"/>
              </a:rPr>
              <a:t>Admin. Assistan</a:t>
            </a:r>
            <a:r>
              <a:rPr lang="en-US" sz="1100" dirty="0">
                <a:latin typeface="Arial" panose="020B0604020202020204" pitchFamily="34" charset="0"/>
                <a:cs typeface="Arial" panose="020B0604020202020204" pitchFamily="34" charset="0"/>
              </a:rPr>
              <a:t>t</a:t>
            </a:r>
            <a:endParaRPr lang="en-US" sz="1100" b="0" dirty="0">
              <a:latin typeface="Arial" panose="020B0604020202020204" pitchFamily="34" charset="0"/>
              <a:cs typeface="Arial" panose="020B0604020202020204" pitchFamily="34" charset="0"/>
            </a:endParaRPr>
          </a:p>
          <a:p>
            <a:pPr algn="ctr"/>
            <a:r>
              <a:rPr lang="en-US" sz="1100" b="0" dirty="0">
                <a:latin typeface="Arial" panose="020B0604020202020204" pitchFamily="34" charset="0"/>
                <a:cs typeface="Arial" panose="020B0604020202020204" pitchFamily="34" charset="0"/>
              </a:rPr>
              <a:t>(English/Spanish)</a:t>
            </a:r>
          </a:p>
          <a:p>
            <a:pPr algn="ctr"/>
            <a:r>
              <a:rPr lang="en-US" sz="1100" b="0" dirty="0">
                <a:latin typeface="Arial" panose="020B0604020202020204" pitchFamily="34" charset="0"/>
                <a:cs typeface="Arial" panose="020B0604020202020204" pitchFamily="34" charset="0"/>
              </a:rPr>
              <a:t>Phone: 224-</a:t>
            </a:r>
            <a:r>
              <a:rPr lang="en-US" sz="1100" dirty="0">
                <a:latin typeface="Arial" panose="020B0604020202020204" pitchFamily="34" charset="0"/>
                <a:cs typeface="Arial" panose="020B0604020202020204" pitchFamily="34" charset="0"/>
              </a:rPr>
              <a:t>765-2410</a:t>
            </a:r>
            <a:endParaRPr lang="en-US" sz="1100" b="0" dirty="0">
              <a:latin typeface="Arial" panose="020B0604020202020204" pitchFamily="34" charset="0"/>
              <a:cs typeface="Arial" panose="020B0604020202020204" pitchFamily="34" charset="0"/>
            </a:endParaRPr>
          </a:p>
          <a:p>
            <a:pPr algn="ctr"/>
            <a:r>
              <a:rPr lang="en-US" sz="1100" b="0" dirty="0">
                <a:latin typeface="Arial" panose="020B0604020202020204" pitchFamily="34" charset="0"/>
                <a:cs typeface="Arial" panose="020B0604020202020204" pitchFamily="34" charset="0"/>
              </a:rPr>
              <a:t>Email: </a:t>
            </a:r>
            <a:r>
              <a:rPr lang="en-US" sz="1100" dirty="0">
                <a:latin typeface="Arial" panose="020B0604020202020204" pitchFamily="34" charset="0"/>
                <a:cs typeface="Arial" panose="020B0604020202020204" pitchFamily="34" charset="0"/>
              </a:rPr>
              <a:t>dalbarran@dist113.org</a:t>
            </a:r>
            <a:endParaRPr lang="en-US" sz="1100" b="0" dirty="0">
              <a:latin typeface="Arial" panose="020B0604020202020204" pitchFamily="34" charset="0"/>
              <a:cs typeface="Arial" panose="020B0604020202020204" pitchFamily="34" charset="0"/>
            </a:endParaRPr>
          </a:p>
        </p:txBody>
      </p:sp>
      <p:pic>
        <p:nvPicPr>
          <p:cNvPr id="19" name="Picture 8" descr="Job Center on the Move outreach">
            <a:extLst>
              <a:ext uri="{FF2B5EF4-FFF2-40B4-BE49-F238E27FC236}">
                <a16:creationId xmlns:a16="http://schemas.microsoft.com/office/drawing/2014/main" id="{DF470B89-9E5F-470F-7302-8188B7B692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865" y="631655"/>
            <a:ext cx="801782" cy="8271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FC60EC0-6D2D-6528-8DEF-868D59CABE50}"/>
              </a:ext>
            </a:extLst>
          </p:cNvPr>
          <p:cNvSpPr txBox="1"/>
          <p:nvPr/>
        </p:nvSpPr>
        <p:spPr>
          <a:xfrm>
            <a:off x="1093144" y="455966"/>
            <a:ext cx="5603692" cy="1107996"/>
          </a:xfrm>
          <a:prstGeom prst="rect">
            <a:avLst/>
          </a:prstGeom>
          <a:noFill/>
        </p:spPr>
        <p:txBody>
          <a:bodyPr wrap="square">
            <a:spAutoFit/>
          </a:bodyPr>
          <a:lstStyle/>
          <a:p>
            <a:pPr algn="l"/>
            <a:r>
              <a:rPr lang="en-US" sz="950" b="1" i="0" dirty="0">
                <a:solidFill>
                  <a:srgbClr val="0000F0"/>
                </a:solidFill>
                <a:effectLst/>
                <a:latin typeface="Arial" panose="020B0604020202020204" pitchFamily="34" charset="0"/>
                <a:cs typeface="Arial" panose="020B0604020202020204" pitchFamily="34" charset="0"/>
              </a:rPr>
              <a:t>Job Center on the Move</a:t>
            </a:r>
          </a:p>
          <a:p>
            <a:pPr algn="l"/>
            <a:r>
              <a:rPr lang="en-US" sz="950" dirty="0">
                <a:solidFill>
                  <a:srgbClr val="000000"/>
                </a:solidFill>
                <a:effectLst/>
                <a:latin typeface="Arial" panose="020B0604020202020204" pitchFamily="34" charset="0"/>
                <a:cs typeface="Arial" panose="020B0604020202020204" pitchFamily="34" charset="0"/>
              </a:rPr>
              <a:t>Meet with a Job Center representative one-on-one to work on the next steps in your career. Choose from a menu of custom services when you register!</a:t>
            </a:r>
          </a:p>
          <a:p>
            <a:pPr algn="l"/>
            <a:endParaRPr lang="en-US" sz="900" dirty="0">
              <a:solidFill>
                <a:srgbClr val="000000"/>
              </a:solidFill>
              <a:effectLst/>
              <a:latin typeface="Arial" panose="020B0604020202020204" pitchFamily="34" charset="0"/>
              <a:cs typeface="Arial" panose="020B0604020202020204" pitchFamily="34" charset="0"/>
            </a:endParaRPr>
          </a:p>
          <a:p>
            <a:pPr algn="l"/>
            <a:r>
              <a:rPr lang="en-US" sz="950" dirty="0">
                <a:solidFill>
                  <a:srgbClr val="000000"/>
                </a:solidFill>
                <a:effectLst/>
                <a:latin typeface="Arial" panose="020B0604020202020204" pitchFamily="34" charset="0"/>
                <a:cs typeface="Arial" panose="020B0604020202020204" pitchFamily="34" charset="0"/>
              </a:rPr>
              <a:t>* Discuss your career transition   * Develop or customize your resume                                                      * Connect with funding for training    + Explore paid work experience (internship) options                        * Learn about growing businesses in your area</a:t>
            </a:r>
          </a:p>
        </p:txBody>
      </p:sp>
      <p:sp>
        <p:nvSpPr>
          <p:cNvPr id="27" name="TextBox 26">
            <a:extLst>
              <a:ext uri="{FF2B5EF4-FFF2-40B4-BE49-F238E27FC236}">
                <a16:creationId xmlns:a16="http://schemas.microsoft.com/office/drawing/2014/main" id="{A3B7BC01-C9ED-0653-509D-6DD1009DE3C4}"/>
              </a:ext>
            </a:extLst>
          </p:cNvPr>
          <p:cNvSpPr txBox="1"/>
          <p:nvPr/>
        </p:nvSpPr>
        <p:spPr>
          <a:xfrm>
            <a:off x="1138670" y="1528875"/>
            <a:ext cx="5638643" cy="238527"/>
          </a:xfrm>
          <a:prstGeom prst="rect">
            <a:avLst/>
          </a:prstGeom>
          <a:noFill/>
        </p:spPr>
        <p:txBody>
          <a:bodyPr wrap="square">
            <a:spAutoFit/>
          </a:bodyPr>
          <a:lstStyle/>
          <a:p>
            <a:pPr algn="l"/>
            <a:r>
              <a:rPr lang="en-US" sz="950" b="1" dirty="0">
                <a:solidFill>
                  <a:srgbClr val="000000"/>
                </a:solidFill>
                <a:effectLst/>
                <a:latin typeface="Arial" panose="020B0604020202020204" pitchFamily="34" charset="0"/>
                <a:cs typeface="Arial" panose="020B0604020202020204" pitchFamily="34" charset="0"/>
              </a:rPr>
              <a:t>*Download the Job Center on the Move flyer - Oct - Dec 2023 </a:t>
            </a:r>
            <a:r>
              <a:rPr lang="en-US" sz="950" b="1" dirty="0">
                <a:solidFill>
                  <a:srgbClr val="1D5782"/>
                </a:solidFill>
                <a:effectLst/>
                <a:latin typeface="Arial" panose="020B0604020202020204" pitchFamily="34" charset="0"/>
                <a:cs typeface="Arial" panose="020B0604020202020204" pitchFamily="34" charset="0"/>
                <a:hlinkClick r:id="rId12"/>
              </a:rPr>
              <a:t>(PDF)</a:t>
            </a:r>
            <a:endParaRPr lang="en-US" sz="95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2646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3303</TotalTime>
  <Words>1640</Words>
  <Application>Microsoft Office PowerPoint</Application>
  <PresentationFormat>Letter Paper (8.5x11 in)</PresentationFormat>
  <Paragraphs>86</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Lora</vt:lpstr>
      <vt:lpstr>Tahoma</vt:lpstr>
      <vt:lpstr>Tahoma</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Brunetta Pasquesi</dc:creator>
  <cp:lastModifiedBy>Mitkova, Reni</cp:lastModifiedBy>
  <cp:revision>163</cp:revision>
  <cp:lastPrinted>2023-10-04T17:55:21Z</cp:lastPrinted>
  <dcterms:created xsi:type="dcterms:W3CDTF">2020-10-11T15:40:30Z</dcterms:created>
  <dcterms:modified xsi:type="dcterms:W3CDTF">2023-10-04T18:50:51Z</dcterms:modified>
</cp:coreProperties>
</file>